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84" r:id="rId1"/>
  </p:sldMasterIdLst>
  <p:notesMasterIdLst>
    <p:notesMasterId r:id="rId25"/>
  </p:notesMasterIdLst>
  <p:sldIdLst>
    <p:sldId id="256" r:id="rId2"/>
    <p:sldId id="298" r:id="rId3"/>
    <p:sldId id="300" r:id="rId4"/>
    <p:sldId id="299" r:id="rId5"/>
    <p:sldId id="294" r:id="rId6"/>
    <p:sldId id="295" r:id="rId7"/>
    <p:sldId id="296" r:id="rId8"/>
    <p:sldId id="297" r:id="rId9"/>
    <p:sldId id="273" r:id="rId10"/>
    <p:sldId id="272" r:id="rId11"/>
    <p:sldId id="274" r:id="rId12"/>
    <p:sldId id="278" r:id="rId13"/>
    <p:sldId id="281" r:id="rId14"/>
    <p:sldId id="280" r:id="rId15"/>
    <p:sldId id="282" r:id="rId16"/>
    <p:sldId id="284" r:id="rId17"/>
    <p:sldId id="285" r:id="rId18"/>
    <p:sldId id="275" r:id="rId19"/>
    <p:sldId id="287" r:id="rId20"/>
    <p:sldId id="290" r:id="rId21"/>
    <p:sldId id="289" r:id="rId22"/>
    <p:sldId id="292" r:id="rId23"/>
    <p:sldId id="27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10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64842-A9E5-4DAA-A2EB-F94A8E12EB03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8261B-C625-4DED-87F2-CD55E8BAB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980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23.03.2016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Гончар В.А., БПТ-142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B6B-3885-4EFC-BF13-72142FAAE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23.03.2016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Гончар В.А., БПТ-142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B6B-3885-4EFC-BF13-72142FAAE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23.03.2016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Гончар В.А., БПТ-142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B6B-3885-4EFC-BF13-72142FAAE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23.03.2016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Гончар В.А., БПТ-142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B6B-3885-4EFC-BF13-72142FAAE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23.03.2016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Гончар В.А., БПТ-142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B6B-3885-4EFC-BF13-72142FAAE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23.03.2016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Гончар В.А., БПТ-142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B6B-3885-4EFC-BF13-72142FAAE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23.03.2016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Гончар В.А., БПТ-142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B6B-3885-4EFC-BF13-72142FAAE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23.03.2016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Гончар В.А., БПТ-142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B6B-3885-4EFC-BF13-72142FAAE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23.03.2016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Гончар В.А., БПТ-142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B6B-3885-4EFC-BF13-72142FAAE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23.03.2016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Гончар В.А., БПТ-142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B6B-3885-4EFC-BF13-72142FAAE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23.03.2016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Гончар В.А., БПТ-142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B6B-3885-4EFC-BF13-72142FAAE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23.03.2016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Гончар В.А., БПТ-142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3EB6B-3885-4EFC-BF13-72142FAAE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fotki.yandex.ru/users/ucmopuockon/view/1639375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s://fotki.yandex.ru/users/ucmopuockon/view/1649144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fotki.yandex.ru/users/ucmopuockon/view/1636493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s://fotki.yandex.ru/users/ucmopuockon/view/1636505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matveychev-oleg.livejournal.com/4120058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cdn.fishki.net/upload/post/2016/10/14/2105059/26b0187ea2dff24e06a624c587d485e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cdn.fishki.net/upload/post/2016/10/14/2105059/32b852449303b706b08429f290d3853c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fotki.yandex.ru/users/ucmopuockon/view/1618985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s://fotki.yandex.ru/users/ucmopuockon/view/1619014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fotki.yandex.ru/next/users/farbfoto/album/247578/view/1262731?page=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s://fotki.yandex.ru/next/users/farbfoto/album/247578/view/1262667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cdn.fishki.net/upload/post/201603/23/1893302/d1c0743945208521a2091e2dec67b387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://cdn.fishki.net/upload/post/201603/23/1893302/e7b435074420ad8226c0d44f27e174d5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agenda-u.livejournal.com/563775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fotki.yandex.ru/users/ucmopuockon/view/1612269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hyperlink" Target="https://fotki.yandex.ru/users/ucmopuockon/view/1612294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077072"/>
            <a:ext cx="8280920" cy="127391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Орлов Игорь Борисович (Москва)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«Застывшая </a:t>
            </a:r>
            <a:r>
              <a:rPr lang="ru-RU" b="1" dirty="0">
                <a:solidFill>
                  <a:srgbClr val="FF0000"/>
                </a:solidFill>
              </a:rPr>
              <a:t>история»: советская действительность на фотоснимках иностранных туристов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03848" y="594928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Москва – 201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old.polymus.ru/posetitelyam/detyam/children_university/logo_hse_cmy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643998" cy="1071570"/>
          </a:xfrm>
          <a:prstGeom prst="rect">
            <a:avLst/>
          </a:prstGeom>
          <a:noFill/>
        </p:spPr>
      </p:pic>
      <p:pic>
        <p:nvPicPr>
          <p:cNvPr id="6" name="Рисунок 5" descr="Иностранные туристы в СССР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3025845" cy="205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digitalcollections.ucsc.edu/utils/ajaxhelper/?CISOROOT=p265101coll30&amp;CISOPTR=3884&amp;action=2&amp;DMSCALE=10&amp;DMWIDTH=440&amp;DMHEIGHT=411&amp;DMX=0&amp;DMY=0&amp;DMTEXT=dc1.501*&amp;DMROTATE=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380467"/>
            <a:ext cx="2705869" cy="226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Харрисон Форман </a:t>
            </a:r>
            <a:r>
              <a:rPr lang="ru-RU" sz="3600" b="1" dirty="0" smtClean="0"/>
              <a:t>– ВСХВ (1939 </a:t>
            </a:r>
            <a:r>
              <a:rPr lang="ru-RU" sz="3600" b="1" dirty="0"/>
              <a:t>г</a:t>
            </a:r>
            <a:r>
              <a:rPr lang="ru-RU" sz="3600" b="1" dirty="0" smtClean="0"/>
              <a:t>.) </a:t>
            </a:r>
            <a:endParaRPr lang="ru-RU" sz="36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B6B-3885-4EFC-BF13-72142FAAEB6C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7" name="Объект 6" descr="https://pp.vk.me/c627831/v627831011/4455e/JvsCBnKWLZg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4604085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pp.vk.me/c627831/v627831011/4463f/yAjJIzAji-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56992"/>
            <a:ext cx="3744416" cy="2654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630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Мартин </a:t>
            </a:r>
            <a:r>
              <a:rPr lang="ru-RU" sz="3200" b="1" dirty="0"/>
              <a:t>Мэнхофф </a:t>
            </a:r>
            <a:r>
              <a:rPr lang="ru-RU" sz="3200" b="1" dirty="0" smtClean="0"/>
              <a:t>– взгляд разведчика (февраль </a:t>
            </a:r>
            <a:r>
              <a:rPr lang="ru-RU" sz="3200" b="1" dirty="0"/>
              <a:t>1952 г. </a:t>
            </a:r>
            <a:r>
              <a:rPr lang="ru-RU" sz="3200" b="1" dirty="0" smtClean="0"/>
              <a:t>- </a:t>
            </a:r>
            <a:r>
              <a:rPr lang="ru-RU" sz="3200" b="1" dirty="0"/>
              <a:t>июнь 1954 г</a:t>
            </a:r>
            <a:r>
              <a:rPr lang="ru-RU" sz="3200" b="1" dirty="0" smtClean="0"/>
              <a:t>.)</a:t>
            </a:r>
            <a:endParaRPr lang="ru-RU" sz="32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B6B-3885-4EFC-BF13-72142FAAEB6C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7" name="Объект 6" descr="Фото Douglas Smith.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4332495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Фото Douglas Smith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84984"/>
            <a:ext cx="3981450" cy="2595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0021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Ленинград глазами американских туристов (декабрь </a:t>
            </a:r>
            <a:r>
              <a:rPr lang="ru-RU" sz="2800" b="1" dirty="0"/>
              <a:t>1955 </a:t>
            </a:r>
            <a:r>
              <a:rPr lang="ru-RU" sz="2800" b="1" dirty="0" smtClean="0"/>
              <a:t>г. - январь 1956 г.)</a:t>
            </a:r>
            <a:endParaRPr lang="ru-RU" sz="28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B6B-3885-4EFC-BF13-72142FAAEB6C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7" name="Объект 6" descr="https://img-fotki.yandex.ru/get/197102/225044291.571/0_1903cf_ca350ed0_orig.jpg">
            <a:hlinkClick r:id="rId2" tgtFrame="&quot;_self&quot;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4032448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Объект 6" descr="https://img-fotki.yandex.ru/get/52790/225044291.57e/0_1929f8_e889d886_orig.jpg">
            <a:hlinkClick r:id="rId4" tgtFrame="&quot;_self&quot;"/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6"/>
            <a:ext cx="3517851" cy="3445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032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Джон Шульц – советские очереди (1958 г.)</a:t>
            </a:r>
            <a:endParaRPr lang="ru-RU" sz="32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B6B-3885-4EFC-BF13-72142FAAEB6C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7" name="Объект 6" descr="СССР 1958 года в фотографиях Джона Шульц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475107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ССР 1958 года в фотографиях Джона Шульц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429000"/>
            <a:ext cx="3168352" cy="273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9413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Карл Миданс – старая и новая Москва (1959 г.)</a:t>
            </a:r>
            <a:endParaRPr lang="ru-RU" sz="36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B6B-3885-4EFC-BF13-72142FAAEB6C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7" name="Объект 6" descr="https://img-fotki.yandex.ru/get/212758/225044291.56a/0_18f88d_c362feda_orig.jpg">
            <a:hlinkClick r:id="rId2" tgtFrame="&quot;_self&quot;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589164" cy="3129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img-fotki.yandex.ru/get/104083/225044291.56a/0_18f899_2ec76d23_orig.jpg">
            <a:hlinkClick r:id="rId4" tgtFrame="&quot;_self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29000"/>
            <a:ext cx="3803015" cy="2647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6303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Джерри Кук -  - старый и новый быт (конец 1950-х гг.)</a:t>
            </a:r>
            <a:endParaRPr lang="ru-RU" sz="36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B6B-3885-4EFC-BF13-72142FAAEB6C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7" name="Объект 6" descr="Молодые люди на танцах. СССР, 1958 год. 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48880"/>
            <a:ext cx="3312368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Венчание в церкви в соответствии с русскими православными обычаями. СССР, 1958 год.">
            <a:hlinkClick r:id="rId2" tgtFrame="&quot;_blank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958590" cy="3343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1568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Томас Хаммонд </a:t>
            </a:r>
            <a:r>
              <a:rPr lang="en-US" sz="3600" b="1" dirty="0" smtClean="0"/>
              <a:t> - </a:t>
            </a:r>
            <a:r>
              <a:rPr lang="ru-RU" sz="3600" b="1" dirty="0" smtClean="0"/>
              <a:t>взгляд историка (конец 1950-х гг.)</a:t>
            </a:r>
            <a:endParaRPr lang="ru-RU" sz="36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B6B-3885-4EFC-BF13-72142FAAEB6C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8" name="Рисунок 7" descr="Блогер нашел редкие фото СССР 50-х, сделанные профессором из США СССР, профессор, сша, фотограф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88840"/>
            <a:ext cx="4173855" cy="28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Блогер нашел редкие фото СССР 50-х, сделанные профессором из США СССР, профессор, сша, фотограф">
            <a:hlinkClick r:id="rId4" tgtFrame="&quot;_blank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2953385" cy="4476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4804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Френсис – Бухара – праздничная и не очень (1966 </a:t>
            </a:r>
            <a:r>
              <a:rPr lang="ru-RU" sz="3600" b="1" dirty="0"/>
              <a:t>г</a:t>
            </a:r>
            <a:r>
              <a:rPr lang="ru-RU" sz="3600" b="1" dirty="0" smtClean="0"/>
              <a:t>.)</a:t>
            </a:r>
            <a:endParaRPr lang="ru-RU" sz="36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B6B-3885-4EFC-BF13-72142FAAEB6C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7" name="Объект 6" descr="01LeninMedalParade">
            <a:hlinkClick r:id="rId2" tgtFrame="&quot;_self&quot;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4188763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1966 Jewish section">
            <a:hlinkClick r:id="rId4" tgtFrame="&quot;_self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08920"/>
            <a:ext cx="3672408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6828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Дин Конгер – такой разный СССР</a:t>
            </a:r>
            <a:endParaRPr lang="ru-RU" sz="36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15616" y="6309320"/>
            <a:ext cx="2133600" cy="293117"/>
          </a:xfrm>
        </p:spPr>
        <p:txBody>
          <a:bodyPr/>
          <a:lstStyle/>
          <a:p>
            <a:r>
              <a:rPr lang="ru-RU" sz="2400" b="1" dirty="0">
                <a:solidFill>
                  <a:schemeClr val="tx1"/>
                </a:solidFill>
              </a:rPr>
              <a:t>Якутск, </a:t>
            </a:r>
            <a:r>
              <a:rPr lang="ru-RU" sz="2400" b="1" dirty="0" smtClean="0">
                <a:solidFill>
                  <a:schemeClr val="tx1"/>
                </a:solidFill>
              </a:rPr>
              <a:t>1967 г.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B6B-3885-4EFC-BF13-72142FAAEB6C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7" name="Объект 6" descr="1967 Якутск. Dean Conger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3248419" cy="4597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1970s Литва Dean Conger.jpg">
            <a:hlinkClick r:id="rId4" tgtFrame="&quot;_blank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09386"/>
            <a:ext cx="4467225" cy="27971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76056" y="5085184"/>
            <a:ext cx="2895600" cy="365125"/>
          </a:xfrm>
        </p:spPr>
        <p:txBody>
          <a:bodyPr/>
          <a:lstStyle/>
          <a:p>
            <a:r>
              <a:rPr lang="ru-RU" sz="2400" b="1" dirty="0">
                <a:solidFill>
                  <a:schemeClr val="tx1"/>
                </a:solidFill>
              </a:rPr>
              <a:t>Вильнюс, </a:t>
            </a:r>
            <a:r>
              <a:rPr lang="ru-RU" sz="2400" b="1" dirty="0" smtClean="0">
                <a:solidFill>
                  <a:schemeClr val="tx1"/>
                </a:solidFill>
              </a:rPr>
              <a:t>1970 г.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904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Фредди </a:t>
            </a:r>
            <a:r>
              <a:rPr lang="ru-RU" sz="3600" b="1" dirty="0"/>
              <a:t>Гро </a:t>
            </a:r>
            <a:r>
              <a:rPr lang="ru-RU" sz="3600" b="1" dirty="0" smtClean="0"/>
              <a:t>– меняющаяся Москва (1970 г.)</a:t>
            </a:r>
            <a:endParaRPr lang="ru-RU" sz="36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B6B-3885-4EFC-BF13-72142FAAEB6C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7" name="Объект 6" descr="СССР глазами иностранцев СССР, Фредди Гро, иностранец, москва, фото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332699" cy="3129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СССР глазами иностранцев СССР, Фредди Гро, иностранец, москва, фото">
            <a:hlinkClick r:id="rId4" tgtFrame="&quot;_blank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56992"/>
            <a:ext cx="4088765" cy="2724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2388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Концептуальная рамка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589640" cy="54006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3400" b="1" dirty="0" smtClean="0"/>
              <a:t>феномен </a:t>
            </a:r>
            <a:r>
              <a:rPr lang="ru-RU" sz="3400" b="1" dirty="0" smtClean="0"/>
              <a:t>«tourist </a:t>
            </a:r>
            <a:r>
              <a:rPr lang="en-US" sz="3400" b="1" dirty="0" smtClean="0"/>
              <a:t>g</a:t>
            </a:r>
            <a:r>
              <a:rPr lang="ru-RU" sz="3400" b="1" dirty="0" smtClean="0"/>
              <a:t>aze» </a:t>
            </a:r>
            <a:r>
              <a:rPr lang="ru-RU" sz="3400" b="1" i="1" dirty="0" smtClean="0"/>
              <a:t>(</a:t>
            </a:r>
            <a:r>
              <a:rPr lang="ru-RU" sz="3400" b="1" dirty="0" smtClean="0"/>
              <a:t>Джон Урри) </a:t>
            </a:r>
            <a:r>
              <a:rPr lang="ru-RU" sz="3400" b="1" i="1" dirty="0" smtClean="0"/>
              <a:t>- </a:t>
            </a:r>
            <a:r>
              <a:rPr lang="ru-RU" sz="3400" b="1" dirty="0" smtClean="0"/>
              <a:t>взгляд </a:t>
            </a:r>
            <a:r>
              <a:rPr lang="ru-RU" sz="3400" b="1" dirty="0" smtClean="0"/>
              <a:t>туриста, «упертый» в реальный ландшафт и </a:t>
            </a:r>
            <a:r>
              <a:rPr lang="ru-RU" sz="3400" b="1" dirty="0" smtClean="0"/>
              <a:t>его преобразующий;</a:t>
            </a:r>
            <a:endParaRPr lang="ru-RU" sz="3400" b="1" dirty="0" smtClean="0"/>
          </a:p>
          <a:p>
            <a:pPr algn="just"/>
            <a:r>
              <a:rPr lang="ru-RU" sz="3400" b="1" dirty="0" smtClean="0"/>
              <a:t>«синдром Кодака» (Н.Е. Покровский) - турист, делая бесконечные серии снимков, стремится </a:t>
            </a:r>
            <a:r>
              <a:rPr lang="ru-RU" sz="3400" b="1" dirty="0" smtClean="0"/>
              <a:t>присвоить </a:t>
            </a:r>
            <a:r>
              <a:rPr lang="ru-RU" sz="3400" b="1" dirty="0" smtClean="0"/>
              <a:t>часть символического </a:t>
            </a:r>
            <a:r>
              <a:rPr lang="ru-RU" sz="3400" b="1" dirty="0" smtClean="0"/>
              <a:t>пространства;</a:t>
            </a:r>
            <a:endParaRPr lang="ru-RU" sz="3400" b="1" dirty="0" smtClean="0"/>
          </a:p>
          <a:p>
            <a:pPr algn="just"/>
            <a:r>
              <a:rPr lang="ru-RU" sz="3400" b="1" dirty="0" smtClean="0"/>
              <a:t>фотография как «зеркало общественной жизни» (Питер Штомпка) – визуальные проявления шести выделенных аспектов общества: действующих личностей, деятельности, взаимодействия, людских коллективов, культуры и окружения;</a:t>
            </a:r>
          </a:p>
          <a:p>
            <a:pPr algn="just"/>
            <a:r>
              <a:rPr lang="ru-RU" sz="3400" b="1" dirty="0" smtClean="0"/>
              <a:t>мотивация творца - с</a:t>
            </a:r>
            <a:r>
              <a:rPr lang="ru-RU" sz="3400" b="1" dirty="0" smtClean="0"/>
              <a:t>нимок делает фотограф, </a:t>
            </a:r>
            <a:r>
              <a:rPr lang="ru-RU" sz="3400" b="1" dirty="0" smtClean="0"/>
              <a:t>а не сама </a:t>
            </a:r>
            <a:r>
              <a:rPr lang="ru-RU" sz="3400" b="1" dirty="0" smtClean="0"/>
              <a:t>камера (</a:t>
            </a:r>
            <a:r>
              <a:rPr lang="ru-RU" sz="3400" b="1" dirty="0"/>
              <a:t>Сьюзен </a:t>
            </a:r>
            <a:r>
              <a:rPr lang="ru-RU" sz="3400" b="1" dirty="0" smtClean="0"/>
              <a:t>Зонтаг</a:t>
            </a:r>
            <a:r>
              <a:rPr lang="ru-RU" sz="3400" b="1" dirty="0" smtClean="0"/>
              <a:t>);</a:t>
            </a:r>
          </a:p>
          <a:p>
            <a:pPr algn="just"/>
            <a:r>
              <a:rPr lang="ru-RU" sz="3400" b="1" dirty="0"/>
              <a:t>и</a:t>
            </a:r>
            <a:r>
              <a:rPr lang="ru-RU" sz="3400" b="1" dirty="0" smtClean="0"/>
              <a:t>нституциональным </a:t>
            </a:r>
            <a:r>
              <a:rPr lang="ru-RU" sz="3400" b="1" dirty="0"/>
              <a:t>контекстом для </a:t>
            </a:r>
            <a:r>
              <a:rPr lang="ru-RU" sz="3400" b="1" dirty="0" smtClean="0"/>
              <a:t>репортажной </a:t>
            </a:r>
            <a:r>
              <a:rPr lang="ru-RU" sz="3400" b="1" dirty="0"/>
              <a:t>фотографии являются масс-медиа, для </a:t>
            </a:r>
            <a:r>
              <a:rPr lang="ru-RU" sz="3400" b="1" dirty="0" smtClean="0"/>
              <a:t>туристской – отдых</a:t>
            </a:r>
            <a:r>
              <a:rPr lang="ru-RU" sz="3400" b="1" dirty="0"/>
              <a:t>, для официальной - политика</a:t>
            </a:r>
            <a:r>
              <a:rPr lang="ru-RU" sz="3400" b="1" dirty="0" smtClean="0"/>
              <a:t>, религия</a:t>
            </a:r>
            <a:r>
              <a:rPr lang="ru-RU" sz="3400" b="1" dirty="0"/>
              <a:t>, поп-культура, для семейной и памятной - семья, </a:t>
            </a:r>
            <a:r>
              <a:rPr lang="ru-RU" sz="3400" b="1" dirty="0" smtClean="0"/>
              <a:t>для художественной </a:t>
            </a:r>
            <a:r>
              <a:rPr lang="ru-RU" sz="3400" b="1" dirty="0"/>
              <a:t>- галерея и музей</a:t>
            </a:r>
            <a:r>
              <a:rPr lang="ru-RU" sz="3400" b="1" dirty="0" smtClean="0"/>
              <a:t>.</a:t>
            </a:r>
            <a:endParaRPr lang="ru-RU" sz="3400" b="1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B6B-3885-4EFC-BF13-72142FAAEB6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Анри Картье-Брессон – новые гендерные роли</a:t>
            </a:r>
            <a:endParaRPr lang="ru-RU" sz="36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23528" y="4941168"/>
            <a:ext cx="3960440" cy="1152128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Сборочная </a:t>
            </a:r>
            <a:r>
              <a:rPr lang="ru-RU" sz="2400" b="1" dirty="0">
                <a:solidFill>
                  <a:schemeClr val="tx1"/>
                </a:solidFill>
              </a:rPr>
              <a:t>линия на автозаводе </a:t>
            </a:r>
            <a:r>
              <a:rPr lang="ru-RU" sz="2400" b="1" dirty="0" smtClean="0">
                <a:solidFill>
                  <a:schemeClr val="tx1"/>
                </a:solidFill>
              </a:rPr>
              <a:t>Москвич, 1972 г.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76056" y="5661248"/>
            <a:ext cx="3888432" cy="869181"/>
          </a:xfrm>
        </p:spPr>
        <p:txBody>
          <a:bodyPr/>
          <a:lstStyle/>
          <a:p>
            <a:r>
              <a:rPr lang="ru-RU" sz="2400" b="1" dirty="0">
                <a:solidFill>
                  <a:schemeClr val="tx1"/>
                </a:solidFill>
              </a:rPr>
              <a:t>Мужчины, гуляющие с детьми. </a:t>
            </a:r>
            <a:r>
              <a:rPr lang="ru-RU" sz="2400" b="1" dirty="0" smtClean="0">
                <a:solidFill>
                  <a:schemeClr val="tx1"/>
                </a:solidFill>
              </a:rPr>
              <a:t>Москва</a:t>
            </a:r>
            <a:r>
              <a:rPr lang="ru-RU" sz="2400" b="1" dirty="0">
                <a:solidFill>
                  <a:schemeClr val="tx1"/>
                </a:solidFill>
              </a:rPr>
              <a:t>, 1972 </a:t>
            </a:r>
            <a:r>
              <a:rPr lang="ru-RU" sz="2400" b="1" dirty="0" smtClean="0">
                <a:solidFill>
                  <a:schemeClr val="tx1"/>
                </a:solidFill>
              </a:rPr>
              <a:t>г.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7" name="Объект 6" descr="http://www.kulturologia.ru/files/u19829/1972MoscowAutomobile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744416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kulturologia.ru/files/u19829/Moscow.jpg">
            <a:hlinkClick r:id="rId2" tgtFrame="&quot;_blank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40768"/>
            <a:ext cx="2762885" cy="4095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7767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Эрхард </a:t>
            </a:r>
            <a:r>
              <a:rPr lang="ru-RU" sz="3600" b="1" dirty="0"/>
              <a:t>К</a:t>
            </a:r>
            <a:r>
              <a:rPr lang="ru-RU" sz="3600" b="1" dirty="0" smtClean="0"/>
              <a:t>. – Грузия – два взгляда на торговлю (1977 г.)</a:t>
            </a:r>
            <a:endParaRPr lang="ru-RU" sz="36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B6B-3885-4EFC-BF13-72142FAAEB6C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8" name="Рисунок 7" descr="https://img-fotki.yandex.ru/get/195694/225044291.514/0_1899ed_303cd64f_XXXL.jpg">
            <a:hlinkClick r:id="rId2" tgtFrame="&quot;_self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77072"/>
            <a:ext cx="3672408" cy="248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Объект 9" descr="https://img-fotki.yandex.ru/get/104700/225044291.515/0_189a06_1396a938_XXXL.jpg">
            <a:hlinkClick r:id="rId4" tgtFrame="&quot;_self&quot;"/>
          </p:cNvPr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4394776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1561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Георг Лулих - не хлебом единым (1986 г.)</a:t>
            </a:r>
            <a:endParaRPr lang="ru-RU" sz="36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B6B-3885-4EFC-BF13-72142FAAEB6C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7" name="Объект 6" descr="СССР глазами иностранц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417646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ССР глазами иностранц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996952"/>
            <a:ext cx="374441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3773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71472" y="2500306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6600" b="1" dirty="0">
              <a:ln>
                <a:solidFill>
                  <a:schemeClr val="tx1"/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Уровни интерпретации фотоснимков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b="1" dirty="0"/>
              <a:t>г</a:t>
            </a:r>
            <a:r>
              <a:rPr lang="ru-RU" b="1" dirty="0" smtClean="0"/>
              <a:t>ерменевтическая – открытие  субъективного значения, </a:t>
            </a:r>
            <a:r>
              <a:rPr lang="ru-RU" b="1" dirty="0"/>
              <a:t>которое </a:t>
            </a:r>
            <a:r>
              <a:rPr lang="ru-RU" b="1" dirty="0" smtClean="0"/>
              <a:t>автор придал снимку;</a:t>
            </a:r>
          </a:p>
          <a:p>
            <a:pPr algn="just"/>
            <a:r>
              <a:rPr lang="ru-RU" b="1" dirty="0" smtClean="0"/>
              <a:t>семиотическая  - выявление формальных свойств значений;</a:t>
            </a:r>
          </a:p>
          <a:p>
            <a:pPr algn="just"/>
            <a:r>
              <a:rPr lang="ru-RU" b="1" dirty="0" smtClean="0"/>
              <a:t>структурная – определение  содержания </a:t>
            </a:r>
            <a:r>
              <a:rPr lang="ru-RU" b="1" dirty="0"/>
              <a:t>этих </a:t>
            </a:r>
            <a:r>
              <a:rPr lang="ru-RU" b="1" dirty="0" smtClean="0"/>
              <a:t>значений;</a:t>
            </a:r>
          </a:p>
          <a:p>
            <a:pPr algn="just"/>
            <a:r>
              <a:rPr lang="ru-RU" b="1" dirty="0"/>
              <a:t>д</a:t>
            </a:r>
            <a:r>
              <a:rPr lang="ru-RU" b="1" dirty="0" smtClean="0"/>
              <a:t>искурсивная – учет аспекта </a:t>
            </a:r>
            <a:r>
              <a:rPr lang="ru-RU" b="1" dirty="0"/>
              <a:t>получателя </a:t>
            </a:r>
            <a:r>
              <a:rPr lang="ru-RU" b="1" dirty="0" smtClean="0"/>
              <a:t>(аудитории, </a:t>
            </a:r>
            <a:r>
              <a:rPr lang="ru-RU" b="1" dirty="0"/>
              <a:t>воспринимающие </a:t>
            </a:r>
            <a:r>
              <a:rPr lang="ru-RU" b="1" dirty="0" smtClean="0"/>
              <a:t>образ, и институции</a:t>
            </a:r>
            <a:r>
              <a:rPr lang="ru-RU" b="1" dirty="0"/>
              <a:t>, </a:t>
            </a:r>
            <a:r>
              <a:rPr lang="ru-RU" b="1" dirty="0" smtClean="0"/>
              <a:t>ограничивающие </a:t>
            </a:r>
            <a:r>
              <a:rPr lang="ru-RU" b="1" dirty="0"/>
              <a:t>восприятие </a:t>
            </a:r>
            <a:r>
              <a:rPr lang="ru-RU" b="1" dirty="0" smtClean="0"/>
              <a:t>или являющиеся посредниками </a:t>
            </a:r>
            <a:r>
              <a:rPr lang="ru-RU" b="1" dirty="0"/>
              <a:t>в восприятии.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B6B-3885-4EFC-BF13-72142FAAEB6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381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Функции туристских снимков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/>
              <a:t>визуальное </a:t>
            </a:r>
            <a:r>
              <a:rPr lang="ru-RU" sz="2000" b="1" dirty="0" smtClean="0"/>
              <a:t>доказательство </a:t>
            </a:r>
            <a:r>
              <a:rPr lang="ru-RU" sz="2000" b="1" dirty="0" smtClean="0"/>
              <a:t>посе</a:t>
            </a:r>
            <a:r>
              <a:rPr lang="ru-RU" sz="2000" b="1" dirty="0" smtClean="0"/>
              <a:t>щения</a:t>
            </a:r>
            <a:r>
              <a:rPr lang="ru-RU" sz="2000" b="1" dirty="0" smtClean="0"/>
              <a:t> известных мест;</a:t>
            </a:r>
            <a:endParaRPr lang="ru-RU" sz="2000" b="1" dirty="0" smtClean="0"/>
          </a:p>
          <a:p>
            <a:pPr algn="just"/>
            <a:r>
              <a:rPr lang="ru-RU" sz="2000" b="1" dirty="0" smtClean="0"/>
              <a:t>реализация потребности </a:t>
            </a:r>
            <a:r>
              <a:rPr lang="ru-RU" sz="2000" b="1" dirty="0" smtClean="0"/>
              <a:t>присвоения (Эрих Фромм):  недостаточно испытать какие-либо переживания, </a:t>
            </a:r>
            <a:r>
              <a:rPr lang="ru-RU" sz="2000" b="1" dirty="0" smtClean="0"/>
              <a:t>желание закрепить их материально</a:t>
            </a:r>
            <a:r>
              <a:rPr lang="ru-RU" sz="2000" b="1" dirty="0" smtClean="0"/>
              <a:t>;</a:t>
            </a:r>
          </a:p>
          <a:p>
            <a:pPr algn="just"/>
            <a:r>
              <a:rPr lang="ru-RU" sz="2000" b="1" dirty="0" smtClean="0"/>
              <a:t>закрепление </a:t>
            </a:r>
            <a:r>
              <a:rPr lang="ru-RU" sz="2000" b="1" dirty="0" smtClean="0"/>
              <a:t>реалистического образа </a:t>
            </a:r>
            <a:r>
              <a:rPr lang="ru-RU" sz="2000" b="1" dirty="0" smtClean="0"/>
              <a:t>мест благодаря </a:t>
            </a:r>
            <a:r>
              <a:rPr lang="ru-RU" sz="2000" b="1" dirty="0" smtClean="0"/>
              <a:t>техническим манипуляциям;</a:t>
            </a:r>
          </a:p>
          <a:p>
            <a:pPr algn="just"/>
            <a:r>
              <a:rPr lang="ru-RU" sz="2000" b="1" dirty="0"/>
              <a:t>с</a:t>
            </a:r>
            <a:r>
              <a:rPr lang="ru-RU" sz="2000" b="1" dirty="0" smtClean="0"/>
              <a:t>имволические </a:t>
            </a:r>
            <a:r>
              <a:rPr lang="ru-RU" sz="2000" b="1" dirty="0" smtClean="0"/>
              <a:t>памятки мира, отличного от нашей повседневной рутины и из необычного времени;</a:t>
            </a:r>
          </a:p>
          <a:p>
            <a:pPr algn="just"/>
            <a:r>
              <a:rPr lang="ru-RU" sz="2000" b="1" dirty="0" smtClean="0"/>
              <a:t>своеобразная </a:t>
            </a:r>
            <a:r>
              <a:rPr lang="ru-RU" sz="2000" b="1" dirty="0" smtClean="0"/>
              <a:t>реликвия, </a:t>
            </a:r>
            <a:r>
              <a:rPr lang="ru-RU" sz="2000" b="1" dirty="0" smtClean="0"/>
              <a:t>привезенная </a:t>
            </a:r>
            <a:r>
              <a:rPr lang="ru-RU" sz="2000" b="1" dirty="0" smtClean="0"/>
              <a:t>из другой реальности, сакральной в смысле Эмиля Дюркгейма; </a:t>
            </a:r>
          </a:p>
          <a:p>
            <a:pPr algn="just"/>
            <a:r>
              <a:rPr lang="ru-RU" sz="2000" b="1" dirty="0" smtClean="0"/>
              <a:t>отражение </a:t>
            </a:r>
            <a:r>
              <a:rPr lang="ru-RU" sz="2000" b="1" dirty="0" smtClean="0"/>
              <a:t>культурных стереотипов, исповедуемых фотографирующими туристами;</a:t>
            </a:r>
          </a:p>
          <a:p>
            <a:pPr algn="just"/>
            <a:r>
              <a:rPr lang="ru-RU" sz="2000" b="1" dirty="0" smtClean="0"/>
              <a:t>использование </a:t>
            </a:r>
            <a:r>
              <a:rPr lang="ru-RU" sz="2000" b="1" dirty="0" smtClean="0"/>
              <a:t>фотографии в идеологических или агитационных целях, для апологии определенных ценностей, социальной критики или мобилизации общественных эмоций или </a:t>
            </a:r>
            <a:r>
              <a:rPr lang="ru-RU" sz="2000" b="1" dirty="0" smtClean="0"/>
              <a:t>протеста</a:t>
            </a:r>
            <a:endParaRPr lang="ru-RU" sz="20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B6B-3885-4EFC-BF13-72142FAAEB6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Фотография - «путешествие в прошлое»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507288" cy="568863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dirty="0" smtClean="0"/>
              <a:t>возможность поделиться впечатлениями;</a:t>
            </a:r>
          </a:p>
          <a:p>
            <a:pPr algn="just"/>
            <a:r>
              <a:rPr lang="ru-RU" b="1" dirty="0" smtClean="0"/>
              <a:t>невозможность </a:t>
            </a:r>
            <a:r>
              <a:rPr lang="ru-RU" b="1" dirty="0"/>
              <a:t>вывезти из СССР не проявленные фото- и </a:t>
            </a:r>
            <a:r>
              <a:rPr lang="ru-RU" b="1" dirty="0" smtClean="0"/>
              <a:t>кинопленки;</a:t>
            </a:r>
          </a:p>
          <a:p>
            <a:pPr algn="just"/>
            <a:r>
              <a:rPr lang="ru-RU" b="1" dirty="0" smtClean="0"/>
              <a:t>ограничения, связанные </a:t>
            </a:r>
            <a:r>
              <a:rPr lang="ru-RU" b="1" dirty="0"/>
              <a:t>с жестко установленными маршрутами движения туристских </a:t>
            </a:r>
            <a:r>
              <a:rPr lang="ru-RU" b="1" dirty="0" smtClean="0"/>
              <a:t>групп;</a:t>
            </a:r>
          </a:p>
          <a:p>
            <a:pPr algn="just"/>
            <a:r>
              <a:rPr lang="ru-RU" b="1" dirty="0" smtClean="0"/>
              <a:t>возможность фиксировать </a:t>
            </a:r>
            <a:r>
              <a:rPr lang="ru-RU" b="1" dirty="0"/>
              <a:t>(в том числе, через стекло экскурсионного автобуса или с борта теплохода) те стороны советской действительности, которые власти предпочитали не </a:t>
            </a:r>
            <a:r>
              <a:rPr lang="ru-RU" b="1" dirty="0" smtClean="0"/>
              <a:t>афишировать;</a:t>
            </a:r>
          </a:p>
          <a:p>
            <a:pPr algn="just"/>
            <a:r>
              <a:rPr lang="ru-RU" b="1" dirty="0" smtClean="0"/>
              <a:t>стремление </a:t>
            </a:r>
            <a:r>
              <a:rPr lang="ru-RU" b="1" dirty="0"/>
              <a:t>запечатлеть </a:t>
            </a:r>
            <a:r>
              <a:rPr lang="ru-RU" b="1" dirty="0" smtClean="0"/>
              <a:t>не только красоты природы и архитектурные достопримечательности, но и советских людей в обыденной обстановке и, самое главное, непривычные стороны </a:t>
            </a:r>
            <a:r>
              <a:rPr lang="ru-RU" b="1" dirty="0"/>
              <a:t>советской </a:t>
            </a:r>
            <a:r>
              <a:rPr lang="ru-RU" b="1" dirty="0" smtClean="0"/>
              <a:t>действительности</a:t>
            </a:r>
            <a:endParaRPr lang="ru-RU" b="1" dirty="0"/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B6B-3885-4EFC-BF13-72142FAAEB6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268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«Памятка туристам, прибывающим в СССР, о порядке таможенного оформления</a:t>
            </a:r>
            <a:r>
              <a:rPr lang="ru-RU" sz="2800" b="1" dirty="0" smtClean="0">
                <a:solidFill>
                  <a:srgbClr val="FF0000"/>
                </a:solidFill>
              </a:rPr>
              <a:t>»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b="1" dirty="0"/>
              <a:t>в страну беспошлинно и без разрешения можно было ввести всего один фотоаппарат и одну кинокамеру на одно </a:t>
            </a:r>
            <a:r>
              <a:rPr lang="ru-RU" b="1" dirty="0" smtClean="0"/>
              <a:t>лицо;</a:t>
            </a:r>
          </a:p>
          <a:p>
            <a:pPr algn="just"/>
            <a:r>
              <a:rPr lang="ru-RU" b="1" dirty="0" smtClean="0"/>
              <a:t>«</a:t>
            </a:r>
            <a:r>
              <a:rPr lang="ru-RU" b="1" dirty="0"/>
              <a:t>фотографирование, кинематографирование и различные зарисовки на территории СССР иностранными туристами» могли производиться «только для личных (некоммерческих) целей</a:t>
            </a:r>
            <a:r>
              <a:rPr lang="ru-RU" b="1" dirty="0" smtClean="0"/>
              <a:t>»;</a:t>
            </a:r>
          </a:p>
          <a:p>
            <a:pPr algn="just"/>
            <a:r>
              <a:rPr lang="ru-RU" b="1" dirty="0" smtClean="0"/>
              <a:t>если </a:t>
            </a:r>
            <a:r>
              <a:rPr lang="ru-RU" b="1" dirty="0"/>
              <a:t>турист собирался использовать снятые им в Советском Союзе кинофотопленки для коммерческих целей или показа за границей в кинотеатре, по телевидению или для продажи, он был обязан до выезда из страны предъявить пленки во всесоюзное объединение «Совэкспортфильм», </a:t>
            </a:r>
            <a:r>
              <a:rPr lang="ru-RU" b="1" dirty="0" smtClean="0"/>
              <a:t>осуществлявшее </a:t>
            </a:r>
            <a:r>
              <a:rPr lang="ru-RU" b="1" dirty="0"/>
              <a:t>экспорт и импорт фильмов.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B6B-3885-4EFC-BF13-72142FAAEB6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452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Презентация «советскости»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11256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/>
              <a:t>в</a:t>
            </a:r>
            <a:r>
              <a:rPr lang="ru-RU" b="1" dirty="0" smtClean="0"/>
              <a:t> </a:t>
            </a:r>
            <a:r>
              <a:rPr lang="ru-RU" b="1" dirty="0"/>
              <a:t>1975 г. Главное управление по иностранному туризму при Совмине СССР выпустило альбом с фотографиями под названием «Путешествие в СССР</a:t>
            </a:r>
            <a:r>
              <a:rPr lang="ru-RU" b="1" dirty="0" smtClean="0"/>
              <a:t>» с </a:t>
            </a:r>
            <a:r>
              <a:rPr lang="ru-RU" b="1" dirty="0"/>
              <a:t>текстовыми пояснениями на трех языках - английском, французском и </a:t>
            </a:r>
            <a:r>
              <a:rPr lang="ru-RU" b="1" dirty="0" smtClean="0"/>
              <a:t>немецком;</a:t>
            </a:r>
          </a:p>
          <a:p>
            <a:pPr algn="just"/>
            <a:r>
              <a:rPr lang="ru-RU" b="1" dirty="0" smtClean="0"/>
              <a:t>на </a:t>
            </a:r>
            <a:r>
              <a:rPr lang="ru-RU" b="1" dirty="0"/>
              <a:t>фотографиях запечатлены современные инженерные сооружения, ГЭС и колхозы, счастливые советские граждане и иностранные туристы, красоты советской земли (Кавказские горы, Черное море, пшеничные поля и т.п.), главные достопримечательности 8 из 15 советских республик: России, Украины, Белоруссии, Казахстана, Узбекистана, Молдавии, Грузии и </a:t>
            </a:r>
            <a:r>
              <a:rPr lang="ru-RU" b="1" dirty="0" smtClean="0"/>
              <a:t>Латвии;</a:t>
            </a:r>
          </a:p>
          <a:p>
            <a:pPr algn="just"/>
            <a:r>
              <a:rPr lang="ru-RU" b="1" dirty="0" smtClean="0"/>
              <a:t>в </a:t>
            </a:r>
            <a:r>
              <a:rPr lang="ru-RU" b="1" dirty="0"/>
              <a:t>разделах, посвященных каждой республике, обязательно размещены фотографии здания Верховного Совета или главной площади столицы, памятников В.И. Ленину, К. Марксу и мемориальных сооружений в память Победы в Великой Отечественной </a:t>
            </a:r>
            <a:r>
              <a:rPr lang="ru-RU" b="1" dirty="0" smtClean="0"/>
              <a:t>войне</a:t>
            </a:r>
            <a:endParaRPr lang="ru-RU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B6B-3885-4EFC-BF13-72142FAAEB6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230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Брэнсон </a:t>
            </a:r>
            <a:r>
              <a:rPr lang="ru-RU" sz="3200" b="1" dirty="0"/>
              <a:t>Дэку </a:t>
            </a:r>
            <a:r>
              <a:rPr lang="ru-RU" sz="3200" b="1" dirty="0" smtClean="0"/>
              <a:t>– взгляд путешественника (1931 </a:t>
            </a:r>
            <a:r>
              <a:rPr lang="ru-RU" sz="3200" b="1" dirty="0"/>
              <a:t>г</a:t>
            </a:r>
            <a:r>
              <a:rPr lang="ru-RU" sz="3200" b="1" dirty="0" smtClean="0"/>
              <a:t>.) </a:t>
            </a:r>
            <a:endParaRPr lang="ru-RU" sz="32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43608" y="5251531"/>
            <a:ext cx="2736304" cy="365125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Ласточкино гнездо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220072" y="5877272"/>
            <a:ext cx="3528392" cy="365125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Павильон «Интурист»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7" name="Объект 6" descr="http://digitalcollections.ucsc.edu/utils/ajaxhelper/?CISOROOT=p265101coll30&amp;CISOPTR=3970&amp;action=2&amp;DMSCALE=10&amp;DMWIDTH=444&amp;DMHEIGHT=414&amp;DMX=0&amp;DMY=0&amp;DMTEXT=dc1.501*&amp;DMROTATE=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76872"/>
            <a:ext cx="3074632" cy="262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cont.ws/uploads/pic/2016/10/%D0%9F%D0%B0%D0%B2%D0%B8%D0%BB%D1%8C%D0%BE%D0%BD%20%D0%98%D0%BD%D1%82%D1%83%D1%80%D0%B8%D1%81%D1%8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4055110" cy="3781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7205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Джеймс Эббе – смерть и рождение (1932 г.)</a:t>
            </a:r>
            <a:endParaRPr lang="ru-RU" sz="32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B6B-3885-4EFC-BF13-72142FAAEB6C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8" name="Объект 7" descr="СССР глазами иностранца (64 фото)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4485878" cy="3451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СССР глазами иностранца (64 фото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3169409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13383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1148</TotalTime>
  <Words>830</Words>
  <Application>Microsoft Office PowerPoint</Application>
  <PresentationFormat>Экран (4:3)</PresentationFormat>
  <Paragraphs>77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Концептуальная рамка</vt:lpstr>
      <vt:lpstr>Уровни интерпретации фотоснимков</vt:lpstr>
      <vt:lpstr>Функции туристских снимков</vt:lpstr>
      <vt:lpstr>Фотография - «путешествие в прошлое»</vt:lpstr>
      <vt:lpstr>«Памятка туристам, прибывающим в СССР, о порядке таможенного оформления» </vt:lpstr>
      <vt:lpstr>Презентация «советскости»</vt:lpstr>
      <vt:lpstr>Брэнсон Дэку – взгляд путешественника (1931 г.) </vt:lpstr>
      <vt:lpstr>Джеймс Эббе – смерть и рождение (1932 г.)</vt:lpstr>
      <vt:lpstr>Харрисон Форман – ВСХВ (1939 г.) </vt:lpstr>
      <vt:lpstr>Мартин Мэнхофф – взгляд разведчика (февраль 1952 г. - июнь 1954 г.)</vt:lpstr>
      <vt:lpstr>Ленинград глазами американских туристов (декабрь 1955 г. - январь 1956 г.)</vt:lpstr>
      <vt:lpstr>Джон Шульц – советские очереди (1958 г.)</vt:lpstr>
      <vt:lpstr>Карл Миданс – старая и новая Москва (1959 г.)</vt:lpstr>
      <vt:lpstr>Джерри Кук -  - старый и новый быт (конец 1950-х гг.)</vt:lpstr>
      <vt:lpstr>Томас Хаммонд  - взгляд историка (конец 1950-х гг.)</vt:lpstr>
      <vt:lpstr>Френсис – Бухара – праздничная и не очень (1966 г.)</vt:lpstr>
      <vt:lpstr>Дин Конгер – такой разный СССР</vt:lpstr>
      <vt:lpstr>Фредди Гро – меняющаяся Москва (1970 г.)</vt:lpstr>
      <vt:lpstr>Анри Картье-Брессон – новые гендерные роли</vt:lpstr>
      <vt:lpstr>Эрхард К. – Грузия – два взгляда на торговлю (1977 г.)</vt:lpstr>
      <vt:lpstr>Георг Лулих - не хлебом единым (1986 г.)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</dc:creator>
  <cp:lastModifiedBy>Пользователь Windows</cp:lastModifiedBy>
  <cp:revision>78</cp:revision>
  <dcterms:created xsi:type="dcterms:W3CDTF">2016-03-22T09:52:18Z</dcterms:created>
  <dcterms:modified xsi:type="dcterms:W3CDTF">2017-05-22T10:05:13Z</dcterms:modified>
</cp:coreProperties>
</file>