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65"/>
      <p:bold r:id="rId66"/>
      <p:italic r:id="rId67"/>
      <p:boldItalic r:id="rId68"/>
    </p:embeddedFont>
    <p:embeddedFont>
      <p:font typeface="Fira Sans Medium" panose="020B0603050000020004" pitchFamily="34" charset="0"/>
      <p:regular r:id="rId69"/>
      <p:bold r:id="rId70"/>
      <p:italic r:id="rId71"/>
      <p:boldItalic r:id="rId72"/>
    </p:embeddedFont>
    <p:embeddedFont>
      <p:font typeface="Fira Sans SemiBold" panose="020B0603050000020004" pitchFamily="34" charset="0"/>
      <p:regular r:id="rId73"/>
      <p:bold r:id="rId74"/>
      <p:italic r:id="rId75"/>
      <p:boldItalic r:id="rId76"/>
    </p:embeddedFont>
    <p:embeddedFont>
      <p:font typeface="Lato" panose="020F0502020204030203" pitchFamily="34" charset="0"/>
      <p:regular r:id="rId77"/>
    </p:embeddedFont>
    <p:embeddedFont>
      <p:font typeface="Pacifico" panose="00000500000000000000" pitchFamily="2" charset="-52"/>
      <p:regular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an Mikhailov" initials="" lastIdx="1" clrIdx="0"/>
  <p:cmAuthor id="1" name="Дарья Сидоркина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31T17:31:14.251" idx="1">
    <p:pos x="893" y="156"/>
    <p:text>да. это можно удалить.</p:text>
  </p:cm>
  <p:cm authorId="1" dt="2023-08-31T17:31:14.251" idx="1">
    <p:pos x="893" y="156"/>
    <p:text>25-й кадр
транслируется напрямую в подсознание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806c2b02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806c2b02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28c5080f0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1: лиллуэт, скомиш, оканаган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2: нутка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3: гитксан</a:t>
            </a:r>
            <a:endParaRPr/>
          </a:p>
        </p:txBody>
      </p:sp>
      <p:sp>
        <p:nvSpPr>
          <p:cNvPr id="121" name="Google Shape;121;g2828c5080f0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28c5080f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828c5080f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28c5080f0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828c5080f0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28c5080f0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828c5080f0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28c5080f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828c5080f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28c5080f0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828c5080f0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28c5080f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828c5080f0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28c5080f0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828c5080f0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28c5080f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28c5080f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28c5080f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828c5080f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28c5080f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28c5080f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28c5080f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28c5080f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28c5080f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28c5080f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28c5080f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828c5080f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28c5080f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28c5080f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28c5080f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28c5080f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28c5080f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828c5080f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28c5080f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828c5080f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28c5080f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828c5080f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2f171bd6f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2f171bd6f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28c5080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28c5080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82f171bd6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282f171bd6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28c5080f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828c5080f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2f171bd6f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82f171bd6f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2f171bd6f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2f171bd6f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2f171bd6f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2f171bd6f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28c5080f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828c5080f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a85b8ea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a85b8ea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a85b8eab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7a85b8eab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9945a04a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79945a04a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ab0ad5f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7ab0ad5f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28c5080f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828c5080f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7ab0ad5f1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7ab0ad5f1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7ab0ad5f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7ab0ad5f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7ab0ad5f1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7ab0ad5f1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79945a04a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79945a04a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ab0ad5f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7ab0ad5f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28c5080f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828c5080f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9945a04a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79945a04a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7a85b8eab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7a85b8eab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79945a04a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79945a04a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79945a04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79945a04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28c5080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828c5080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79945a04a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79945a04a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79945a04a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79945a04a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7b8d0096e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7b8d0096e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7b4c01ee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7b4c01ee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7b8d0096e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7b8d0096e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7b8d0096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7b8d0096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79945a04a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79945a04a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7b8d0096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7b8d0096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7b8d0096e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7b8d0096e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82d30fc02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82d30fc02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28c5080f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828c5080f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7b8d0096e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7b8d0096e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7ab0ad5f1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7ab0ad5f1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7ab0ad5f1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7ab0ad5f1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93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28c5080f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828c5080f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28c5080f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828c5080f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28c5080f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828c5080f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F2A91"/>
              </a:buClr>
              <a:buSzPts val="3600"/>
              <a:buFont typeface="Fira Sans"/>
              <a:buNone/>
              <a:defRPr sz="3600">
                <a:solidFill>
                  <a:srgbClr val="DF2A9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-24325"/>
            <a:ext cx="9144000" cy="867300"/>
          </a:xfrm>
          <a:prstGeom prst="rect">
            <a:avLst/>
          </a:prstGeom>
          <a:solidFill>
            <a:srgbClr val="DF2A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Medium"/>
              <a:buNone/>
              <a:defRPr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  <a:defRPr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>
              <a:buNone/>
              <a:defRPr sz="13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12.jpg"/><Relationship Id="rId21" Type="http://schemas.openxmlformats.org/officeDocument/2006/relationships/image" Target="../media/image30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5" Type="http://schemas.openxmlformats.org/officeDocument/2006/relationships/image" Target="../media/image34.jp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24" Type="http://schemas.openxmlformats.org/officeDocument/2006/relationships/image" Target="../media/image33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Relationship Id="rId22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.mpg.de/lingua/tools-at-lingboard/questionnaires.php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ulquest.huma-num.fr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stanford.edu/entries/lakatos/#ImprPoppSc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668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acifico"/>
                <a:ea typeface="Pacifico"/>
                <a:cs typeface="Pacifico"/>
                <a:sym typeface="Pacifico"/>
              </a:rPr>
              <a:t>Эли***ация 2.0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DF2A91"/>
                </a:solidFill>
                <a:latin typeface="Pacifico"/>
                <a:ea typeface="Pacifico"/>
                <a:cs typeface="Pacifico"/>
                <a:sym typeface="Pacifico"/>
              </a:rPr>
              <a:t>Даша Сидоркина, Стёпа Михайлов</a:t>
            </a:r>
            <a:endParaRPr>
              <a:solidFill>
                <a:srgbClr val="DF2A9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DF2A9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DF2A91"/>
                </a:solidFill>
                <a:latin typeface="Pacifico"/>
                <a:ea typeface="Pacifico"/>
                <a:cs typeface="Pacifico"/>
                <a:sym typeface="Pacifico"/>
              </a:rPr>
              <a:t>ОПЛинг-6, 24.09.2023</a:t>
            </a:r>
            <a:endParaRPr sz="1900">
              <a:solidFill>
                <a:srgbClr val="DF2A9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500" y="-76200"/>
            <a:ext cx="1446950" cy="14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49501" cy="124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Формсем как исследовательская программа, пример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343300" cy="4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Davis, Gillon &amp; Matthewson 2014: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Формальные теории в полевой лингвистике позволили открыть множество фактов про ряд языков Тихоокеанского Северозапада (салишские</a:t>
            </a:r>
            <a:r>
              <a:rPr lang="ru" baseline="-25000"/>
              <a:t>1</a:t>
            </a:r>
            <a:r>
              <a:rPr lang="ru"/>
              <a:t>, вакашские</a:t>
            </a:r>
            <a:r>
              <a:rPr lang="ru" baseline="-25000"/>
              <a:t>2</a:t>
            </a:r>
            <a:r>
              <a:rPr lang="ru"/>
              <a:t> и цимшианские</a:t>
            </a:r>
            <a:r>
              <a:rPr lang="ru" baseline="-25000"/>
              <a:t>3</a:t>
            </a:r>
            <a:r>
              <a:rPr lang="ru"/>
              <a:t>) </a:t>
            </a:r>
            <a:r>
              <a:rPr lang="ru">
                <a:solidFill>
                  <a:srgbClr val="A5A5A5"/>
                </a:solidFill>
              </a:rPr>
              <a:t>(и многих регионов по всему миру!)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</a:t>
            </a:r>
            <a:r>
              <a:rPr lang="ru">
                <a:solidFill>
                  <a:srgbClr val="999999"/>
                </a:solidFill>
              </a:rPr>
              <a:t>(некоторых)</a:t>
            </a:r>
            <a:r>
              <a:rPr lang="ru"/>
              <a:t> этих языках (2, 1) именные группы не подвержены принципу C теории связывания </a:t>
            </a:r>
            <a:r>
              <a:rPr lang="ru">
                <a:solidFill>
                  <a:srgbClr val="999999"/>
                </a:solidFill>
              </a:rPr>
              <a:t>(~Safir 2004)</a:t>
            </a:r>
            <a:endParaRPr>
              <a:solidFill>
                <a:srgbClr val="99999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этих языках (1, 2) есть существительные и глаголы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этих языках (1) есть артикли, но нет определённых артиклей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этих языках (1) нет именных кванторов (‘все’, ‘половина’, ‘большинство’) в смысле теории обобщённых кванторов (Barwise &amp; Cooper 1981)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этих языках (1, 3) модальные выражения не специфицированы по силе </a:t>
            </a:r>
            <a:r>
              <a:rPr lang="ru">
                <a:solidFill>
                  <a:srgbClr val="A5A5A5"/>
                </a:solidFill>
              </a:rPr>
              <a:t>(возможность или необходимость)</a:t>
            </a:r>
            <a:r>
              <a:rPr lang="ru"/>
              <a:t>, но специфицированы по типу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 sz="1600"/>
          </a:p>
          <a:p>
            <a:pPr marL="1079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Формсем как исследовательская программа, пример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Davis, Gillon &amp; Matthewson 2014: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Формальные теории в полевой лингвистике позволили открыть множество фактов про ряд языков Тихоокеанского Северозапада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9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Дескриптивно-типологические подходы к этим языкам: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 sz="1600">
                <a:solidFill>
                  <a:srgbClr val="000000"/>
                </a:solidFill>
              </a:rPr>
              <a:t>либо неверно установили факты про соответствующие явления: артикли </a:t>
            </a:r>
            <a:r>
              <a:rPr lang="ru" sz="1600">
                <a:solidFill>
                  <a:srgbClr val="999999"/>
                </a:solidFill>
              </a:rPr>
              <a:t>(e.g., Dryer 2011a)</a:t>
            </a:r>
            <a:r>
              <a:rPr lang="ru" sz="1600">
                <a:solidFill>
                  <a:srgbClr val="000000"/>
                </a:solidFill>
              </a:rPr>
              <a:t> и части речи (</a:t>
            </a:r>
            <a:r>
              <a:rPr lang="ru" sz="1600">
                <a:solidFill>
                  <a:srgbClr val="CC9900"/>
                </a:solidFill>
              </a:rPr>
              <a:t>Evans &amp; Levinson 2009 </a:t>
            </a:r>
            <a:r>
              <a:rPr lang="ru" sz="1600">
                <a:solidFill>
                  <a:srgbClr val="000000"/>
                </a:solidFill>
              </a:rPr>
              <a:t>💩 </a:t>
            </a:r>
            <a:r>
              <a:rPr lang="ru" sz="1600">
                <a:solidFill>
                  <a:srgbClr val="999999"/>
                </a:solidFill>
              </a:rPr>
              <a:t>и другие по Sapir 1911, Swadesh 1933, 1948, Boas 1947, Kuipers 1967, Kinkade 1983, Jelinek &amp; Demers 1994, Jelinek 1995)</a:t>
            </a:r>
            <a:endParaRPr>
              <a:solidFill>
                <a:srgbClr val="99999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 sz="1600">
                <a:solidFill>
                  <a:srgbClr val="000000"/>
                </a:solidFill>
              </a:rPr>
              <a:t>либо в силу недостаточной строгости не заметили и не обсуждали соответствующие факты: модальность </a:t>
            </a:r>
            <a:r>
              <a:rPr lang="ru" sz="1600">
                <a:solidFill>
                  <a:srgbClr val="999999"/>
                </a:solidFill>
              </a:rPr>
              <a:t>(e.g., van der Auwera &amp; Ammann 2011)</a:t>
            </a:r>
            <a:endParaRPr>
              <a:solidFill>
                <a:srgbClr val="99999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ru" sz="1600">
                <a:solidFill>
                  <a:srgbClr val="000000"/>
                </a:solidFill>
              </a:rPr>
              <a:t>либо методологически не способны получить соответствующие факты (связывание и кванторы)</a:t>
            </a:r>
            <a:endParaRPr sz="1600"/>
          </a:p>
          <a:p>
            <a:pPr marL="1079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Всё в хозяйстве пригодится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Davis, Gillon &amp; Matthewson 2014: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 b="1"/>
              <a:t>НЕ </a:t>
            </a:r>
            <a:r>
              <a:rPr lang="ru"/>
              <a:t>против дескриптивных методологий и дескриптивно-типологического подхода </a:t>
            </a:r>
            <a:r>
              <a:rPr lang="ru">
                <a:solidFill>
                  <a:srgbClr val="A5A5A5"/>
                </a:solidFill>
              </a:rPr>
              <a:t>(а даже за)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Но очень сильно</a:t>
            </a:r>
            <a:r>
              <a:rPr lang="ru" b="1"/>
              <a:t> за прицельную элицитацию</a:t>
            </a:r>
            <a:r>
              <a:rPr lang="ru"/>
              <a:t>, основанную на теоретических гипотезах, </a:t>
            </a:r>
            <a:r>
              <a:rPr lang="ru" b="1"/>
              <a:t>как обязательный компонент полевой </a:t>
            </a:r>
            <a:r>
              <a:rPr lang="ru" sz="1400">
                <a:solidFill>
                  <a:srgbClr val="A5A5A5"/>
                </a:solidFill>
              </a:rPr>
              <a:t>(грамматической)</a:t>
            </a:r>
            <a:r>
              <a:rPr lang="ru" b="1"/>
              <a:t> работы </a:t>
            </a:r>
            <a:r>
              <a:rPr lang="ru"/>
              <a:t>. Примеры </a:t>
            </a:r>
            <a:r>
              <a:rPr lang="ru" sz="1400">
                <a:solidFill>
                  <a:srgbClr val="A5A5A5"/>
                </a:solidFill>
              </a:rPr>
              <a:t>(базовых)</a:t>
            </a:r>
            <a:r>
              <a:rPr lang="ru"/>
              <a:t> гипотез: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изучаемом языке соблюдается принцип С теории связывания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изучаемом языке есть определённые артикли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изучаемом языке есть обобщённые кванторы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…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Эта методология позволила открыть факты языкового разнообразия, которые ранее не были замечены </a:t>
            </a:r>
            <a:r>
              <a:rPr lang="ru" sz="1400"/>
              <a:t>(в дескриптивных грамматиках и типологических исследованиях)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Medium"/>
              <a:buNone/>
            </a:pPr>
            <a:r>
              <a:rPr lang="ru" sz="2320"/>
              <a:t>Что мы думаем про подход Davis, Gillon &amp; Matthewson 2014?</a:t>
            </a:r>
            <a:endParaRPr sz="2320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Это </a:t>
            </a:r>
            <a:r>
              <a:rPr lang="ru" b="1">
                <a:solidFill>
                  <a:srgbClr val="117733"/>
                </a:solidFill>
              </a:rPr>
              <a:t>ПРОГРЕССИВНАЯ</a:t>
            </a:r>
            <a:r>
              <a:rPr lang="ru" b="1"/>
              <a:t> </a:t>
            </a:r>
            <a:r>
              <a:rPr lang="ru"/>
              <a:t>методология </a:t>
            </a:r>
            <a:r>
              <a:rPr lang="ru">
                <a:solidFill>
                  <a:srgbClr val="A5A5A5"/>
                </a:solidFill>
              </a:rPr>
              <a:t>(по Лакатошу)</a:t>
            </a:r>
            <a:r>
              <a:rPr lang="ru"/>
              <a:t>!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Хочется </a:t>
            </a:r>
            <a:r>
              <a:rPr lang="ru" b="1">
                <a:solidFill>
                  <a:srgbClr val="117733"/>
                </a:solidFill>
              </a:rPr>
              <a:t>ТАК ЖЕ</a:t>
            </a:r>
            <a:r>
              <a:rPr lang="ru"/>
              <a:t>!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Но есть проблема…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b="1">
                <a:solidFill>
                  <a:srgbClr val="DF2A91"/>
                </a:solidFill>
              </a:rPr>
              <a:t>ПРОБЛЕМЫ С ФОРМСЕМОМ</a:t>
            </a:r>
            <a:endParaRPr b="1"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“Ханты так не мыслят”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 dirty="0"/>
              <a:t>И никакие другие нормальные люди тоже!!!</a:t>
            </a:r>
            <a:endParaRPr dirty="0"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 dirty="0"/>
              <a:t>If a bishop meets a bishop, the bishop blesses the bishop. </a:t>
            </a:r>
            <a:r>
              <a:rPr lang="ru" sz="1683" dirty="0"/>
              <a:t>(Schwarz 2009)</a:t>
            </a:r>
            <a:endParaRPr dirty="0"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2841"/>
              <a:buAutoNum type="arabicParenBoth"/>
            </a:pPr>
            <a:r>
              <a:rPr lang="ru" dirty="0"/>
              <a:t># Mary’s pet rabbit is in the cage and Mary’s pet rabbit is outside the cage. </a:t>
            </a:r>
            <a:r>
              <a:rPr lang="ru" sz="1683" dirty="0"/>
              <a:t>(Coppock &amp; Beaver 2015)</a:t>
            </a:r>
            <a:endParaRPr sz="1683" dirty="0"/>
          </a:p>
          <a:p>
            <a:pPr marL="107950" lvl="0" indent="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714"/>
              <a:buNone/>
            </a:pPr>
            <a:r>
              <a:rPr lang="ru" sz="1400" dirty="0"/>
              <a:t>(ср. Some rabbit is in the cage and some rabbit is outside the cage)</a:t>
            </a:r>
            <a:endParaRPr dirty="0"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 dirty="0"/>
              <a:t>a. In every race, John wins. </a:t>
            </a:r>
            <a:r>
              <a:rPr lang="ru" dirty="0">
                <a:solidFill>
                  <a:srgbClr val="999999"/>
                </a:solidFill>
              </a:rPr>
              <a:t>[один и тот же Джон]</a:t>
            </a:r>
            <a:endParaRPr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b. In every race, the John wins. </a:t>
            </a:r>
            <a:r>
              <a:rPr lang="ru" dirty="0">
                <a:solidFill>
                  <a:srgbClr val="999999"/>
                </a:solidFill>
              </a:rPr>
              <a:t>[разные Джоны в разных гонках] </a:t>
            </a:r>
            <a:r>
              <a:rPr lang="ru" sz="1683" dirty="0"/>
              <a:t>(Muñoz 2019)</a:t>
            </a:r>
            <a:endParaRPr dirty="0"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 dirty="0"/>
              <a:t>a. Smith always cheats. </a:t>
            </a:r>
            <a:r>
              <a:rPr lang="ru" dirty="0">
                <a:solidFill>
                  <a:srgbClr val="999999"/>
                </a:solidFill>
              </a:rPr>
              <a:t>[одна и та же Смит]</a:t>
            </a:r>
            <a:endParaRPr dirty="0">
              <a:solidFill>
                <a:srgbClr val="999999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b. The Smith always cheats. </a:t>
            </a:r>
            <a:r>
              <a:rPr lang="ru" dirty="0">
                <a:solidFill>
                  <a:srgbClr val="999999"/>
                </a:solidFill>
              </a:rPr>
              <a:t>[разные Смит в разных случаях]</a:t>
            </a:r>
            <a:r>
              <a:rPr lang="ru" dirty="0"/>
              <a:t> </a:t>
            </a:r>
            <a:r>
              <a:rPr lang="ru" sz="1683" dirty="0"/>
              <a:t>(Muñoz 2019)</a:t>
            </a:r>
            <a:endParaRPr sz="1683"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“Ханты так не мыслят”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608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(5)	# I allow that I allow that I made a mistake.</a:t>
            </a:r>
            <a:endParaRPr/>
          </a:p>
          <a:p>
            <a:pPr marL="0" lvl="0" indent="47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(Močnik 2018)</a:t>
            </a:r>
            <a:endParaRPr/>
          </a:p>
          <a:p>
            <a:pPr marL="0" lvl="0" indent="477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450000" lvl="0" indent="-450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(6)	If Jones had taken arsenic, he would have shown just exactly those</a:t>
            </a:r>
            <a:endParaRPr/>
          </a:p>
          <a:p>
            <a:pPr marL="45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symptoms which he does in fact show.	(Anderson 1951)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r>
              <a:rPr lang="ru"/>
              <a:t>(7)	John as John is John 🗿 (Beghelli &amp; Stowell 1997)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900"/>
              <a:buNone/>
            </a:pP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b="1">
                <a:solidFill>
                  <a:srgbClr val="DF2A91"/>
                </a:solidFill>
              </a:rPr>
              <a:t>ПОЛЕВОЙ ФОРМСЕМ</a:t>
            </a:r>
            <a:endParaRPr b="1"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делать?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48342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Отвечает Лиза Мэттьюсон (2004):</a:t>
            </a:r>
            <a:endParaRPr dirty="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 dirty="0"/>
              <a:t>Мы хотим установить: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ru" sz="1500" dirty="0"/>
              <a:t>При каких условиях высказывание с формой Х истинно (</a:t>
            </a:r>
            <a:r>
              <a:rPr lang="ru" sz="1500" b="1" dirty="0"/>
              <a:t>условия истинности</a:t>
            </a:r>
            <a:r>
              <a:rPr lang="ru" sz="1500" dirty="0"/>
              <a:t>)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ru" sz="1500" dirty="0"/>
              <a:t>При каких условиях высказывание с формой Х уместно (</a:t>
            </a:r>
            <a:r>
              <a:rPr lang="ru" sz="1500" b="1" dirty="0"/>
              <a:t>условия успешности</a:t>
            </a:r>
            <a:r>
              <a:rPr lang="ru" sz="1500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dirty="0"/>
              <a:t>Что делать нельзя: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Спрашивать “Что значит форма Х?”</a:t>
            </a:r>
            <a:endParaRPr dirty="0"/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Спрашивать “Почему здесь не употребляется форма Х?”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dirty="0"/>
              <a:t>Чего недостаточно: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Пользоваться исключительно корпусными данными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Нам нужен отрицательный материал!</a:t>
            </a:r>
            <a:endParaRPr dirty="0"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775" y="-268650"/>
            <a:ext cx="4963500" cy="37227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Методология полевой семантики по Мэттьюсон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Эли***ация: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Переводы со стимула на метаязыке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напр., на русском</a:t>
            </a:r>
            <a:endParaRPr/>
          </a:p>
          <a:p>
            <a:pPr marL="809999" lvl="0" indent="-3492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900"/>
              <a:buAutoNum type="arabicPeriod"/>
            </a:pPr>
            <a:r>
              <a:rPr lang="ru">
                <a:solidFill>
                  <a:srgbClr val="999999"/>
                </a:solidFill>
              </a:rPr>
              <a:t>когда не знаешь как что-то сказать</a:t>
            </a:r>
            <a:endParaRPr>
              <a:solidFill>
                <a:srgbClr val="999999"/>
              </a:solidFill>
            </a:endParaRPr>
          </a:p>
          <a:p>
            <a:pPr marL="809999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/>
              <a:t>когда хочешь </a:t>
            </a:r>
            <a:r>
              <a:rPr lang="ru" b="1"/>
              <a:t>использовать предложение, чтобы</a:t>
            </a:r>
            <a:r>
              <a:rPr lang="ru"/>
              <a:t> </a:t>
            </a:r>
            <a:r>
              <a:rPr lang="ru" b="1"/>
              <a:t>задать контекст на языке-объекте</a:t>
            </a:r>
            <a:r>
              <a:rPr lang="ru"/>
              <a:t>, но форма этого предложения не важна, и хочется просто узнать, как данн_ая консультант_ка бы сказал_а это наиболее естественно для себя</a:t>
            </a:r>
            <a:endParaRPr/>
          </a:p>
          <a:p>
            <a:pPr marL="809999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/>
              <a:t>когда исследуешь что-то конкретное в предложении и хочешь сначала получить перевод, а </a:t>
            </a:r>
            <a:r>
              <a:rPr lang="ru" b="1"/>
              <a:t>затем спросить суждение о нём</a:t>
            </a:r>
            <a:r>
              <a:rPr lang="ru"/>
              <a:t>, или минимально его </a:t>
            </a:r>
            <a:r>
              <a:rPr lang="ru" b="1"/>
              <a:t>изменить и спросить суждение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88" y="843800"/>
            <a:ext cx="7830825" cy="97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1418075" y="249000"/>
            <a:ext cx="6773789" cy="12137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lt1"/>
                  </a:solidFill>
                  <a:prstDash val="dash"/>
                  <a:round/>
                  <a:headEnd type="none" w="sm" len="sm"/>
                  <a:tailEnd type="none" w="sm" len="sm"/>
                </a:ln>
                <a:solidFill>
                  <a:srgbClr val="DF2A91"/>
                </a:solidFill>
                <a:latin typeface="Lato"/>
              </a:rPr>
              <a:t>MAXIMUM KENERGY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Методология полевой семантики по Мэттьюсон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Эли***ация: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Переводы со стимула на метаязыке</a:t>
            </a:r>
            <a:endParaRPr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ru" sz="3100" b="1"/>
              <a:t>и затем обязательно</a:t>
            </a:r>
            <a:endParaRPr sz="31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Суждения о приемлемости стимула на языке-объекте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ИЛИ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Суждения об истинности стимула на языке-объекте (!)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</a:pPr>
            <a:r>
              <a:rPr lang="ru">
                <a:solidFill>
                  <a:srgbClr val="999999"/>
                </a:solidFill>
              </a:rPr>
              <a:t>(ИЛИ суждения о грамматичности (~это условно не про семантику~))</a:t>
            </a:r>
            <a:endParaRPr>
              <a:solidFill>
                <a:srgbClr val="999999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Экологичная эли***ация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Переводы </a:t>
            </a:r>
            <a:r>
              <a:rPr lang="ru">
                <a:solidFill>
                  <a:srgbClr val="999999"/>
                </a:solidFill>
              </a:rPr>
              <a:t>(и суждения)</a:t>
            </a:r>
            <a:r>
              <a:rPr lang="ru"/>
              <a:t> можно спрашивать только для </a:t>
            </a:r>
            <a:r>
              <a:rPr lang="ru" b="1"/>
              <a:t>полных, законченных предложений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Не существует переводов слов или конструкций вне законченных предложений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И суждений таких не существует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Переводы нужно спрашивать с </a:t>
            </a:r>
            <a:r>
              <a:rPr lang="ru" b="1"/>
              <a:t>грамматичных в метаязыке</a:t>
            </a:r>
            <a:r>
              <a:rPr lang="ru"/>
              <a:t> </a:t>
            </a:r>
            <a:r>
              <a:rPr lang="ru" b="1"/>
              <a:t>стимулов</a:t>
            </a:r>
            <a:r>
              <a:rPr lang="ru"/>
              <a:t>!!!!!!!!!!!!!!!!!!!!!!!!!!!!!!!!!!!!!!!!!!!!!!!!!!!!!!!!!!!!!!!!!!!!!!!!!!!!!!!!!!!!!!!!!!!!!!!!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Неграмматичность непереводима ))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Результирующее предложение тоже обязательно будет грамматичным (при переводе с языка-объекта на метаязык)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b="1"/>
              <a:t>Перевод</a:t>
            </a:r>
            <a:r>
              <a:rPr lang="ru"/>
              <a:t> предложения Х с языка-объекта на метаязык </a:t>
            </a:r>
            <a:r>
              <a:rPr lang="ru" b="1"/>
              <a:t>не представляет собой валидные данные об условиях истинности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Для этого нужны суждения об истинности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(то же справедливо и про условия успешности)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Для этого нужны суждения о приемлемости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Методология полевой семантики по Мэттьюсон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не является валидными данными: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“Суждения о многозначности”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Многозначность в норме осознанно не доступна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любом конкретном контексте для носител_ьницы активировано только одно значение многозначного выражения </a:t>
            </a:r>
            <a:r>
              <a:rPr lang="ru">
                <a:solidFill>
                  <a:srgbClr val="999999"/>
                </a:solidFill>
              </a:rPr>
              <a:t>(обычно)</a:t>
            </a:r>
            <a:endParaRPr>
              <a:solidFill>
                <a:srgbClr val="99999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>
                <a:solidFill>
                  <a:srgbClr val="000000"/>
                </a:solidFill>
              </a:rPr>
              <a:t>Комментарии консультант_ок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>
                <a:solidFill>
                  <a:srgbClr val="000000"/>
                </a:solidFill>
              </a:rPr>
              <a:t>Могут служить наводками для формулировки новых гипотез и проверке их валидными методами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 b="1">
                <a:solidFill>
                  <a:srgbClr val="000000"/>
                </a:solidFill>
              </a:rPr>
              <a:t>Не представляют собой </a:t>
            </a:r>
            <a:r>
              <a:rPr lang="ru">
                <a:solidFill>
                  <a:srgbClr val="000000"/>
                </a:solidFill>
              </a:rPr>
              <a:t>языковые факты и не представляют собой валидные обобщения о языковых фактов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ru">
                <a:solidFill>
                  <a:srgbClr val="000000"/>
                </a:solidFill>
              </a:rPr>
              <a:t>Поскольку факты грамматики также недоступны осознанному наблюдению носител_ьниц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КОНТЕКСТ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очень важно задавать</a:t>
            </a:r>
            <a:r>
              <a:rPr lang="ru"/>
              <a:t> при эли***ации, когда: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AutoNum type="arabicPeriod"/>
            </a:pPr>
            <a:r>
              <a:rPr lang="ru"/>
              <a:t>Предложение будет неприемлемо без контекста,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потому что у него есть “сильные условия успешности” по (Tonhauser et al. 2013),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например, анафорические местоимения, отрицание, классические пресуппозиции.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/>
              <a:t>Предложение многозначно.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Нужно контролировать многозначность, т. е. что вы переводите / спрашиваете приемлемость именно того прочтения, которое вас интересует.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/>
              <a:t>Вы работаете с контекстно-чувствительными явлениями,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типа тех же пресуппозиций, анафорических элементов, топикализаций-шмопикализаций и т. п..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представлять контекст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Сначала контекст, потом целевое предложение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При переводе: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ru" sz="1800"/>
              <a:t>сначала перевести контекст,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ru" sz="1800"/>
              <a:t>потом целевое предложение,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ru" sz="1800"/>
              <a:t>потом нужно </a:t>
            </a:r>
            <a:r>
              <a:rPr lang="ru" sz="1800" b="1"/>
              <a:t>попросить повторить всё вместе</a:t>
            </a:r>
            <a:r>
              <a:rPr lang="ru" sz="1800"/>
              <a:t>,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чтобы убедиться, что </a:t>
            </a:r>
            <a:r>
              <a:rPr lang="ru" sz="1800" b="1"/>
              <a:t>консультант_ка перевел_а целевое предложение с учётом контекста</a:t>
            </a:r>
            <a:r>
              <a:rPr lang="ru" sz="1800"/>
              <a:t>, а </a:t>
            </a:r>
            <a:r>
              <a:rPr lang="ru" sz="1800" u="sng"/>
              <a:t>не проигнорировал_а контекст</a:t>
            </a:r>
            <a:r>
              <a:rPr lang="ru" sz="1800"/>
              <a:t> ☹ </a:t>
            </a:r>
            <a:r>
              <a:rPr lang="ru" sz="1800">
                <a:solidFill>
                  <a:srgbClr val="999999"/>
                </a:solidFill>
              </a:rPr>
              <a:t>(как это бывает)</a:t>
            </a:r>
            <a:endParaRPr sz="1800">
              <a:solidFill>
                <a:srgbClr val="99999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z="1800"/>
              <a:t>(в принципе то же верно и для суждений о приемлемости в контексте)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Можно на метаязыке, на языке-объекте или невербально </a:t>
            </a:r>
            <a:r>
              <a:rPr lang="ru" sz="1800">
                <a:solidFill>
                  <a:srgbClr val="999999"/>
                </a:solidFill>
              </a:rPr>
              <a:t>(см. ниже)</a:t>
            </a:r>
            <a:endParaRPr sz="1800">
              <a:solidFill>
                <a:srgbClr val="999999"/>
              </a:solidFill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интерпретировать суждения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Если консультант_ка </a:t>
            </a:r>
            <a:r>
              <a:rPr lang="ru" b="1">
                <a:solidFill>
                  <a:srgbClr val="6AA84F"/>
                </a:solidFill>
              </a:rPr>
              <a:t>принимает </a:t>
            </a:r>
            <a:r>
              <a:rPr lang="ru"/>
              <a:t>предложение Х в контексте С, то </a:t>
            </a:r>
            <a:r>
              <a:rPr lang="ru" b="1">
                <a:solidFill>
                  <a:srgbClr val="6AA84F"/>
                </a:solidFill>
              </a:rPr>
              <a:t>Х истинно в С</a:t>
            </a:r>
            <a:endParaRPr b="1">
              <a:solidFill>
                <a:srgbClr val="6AA84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Если </a:t>
            </a:r>
            <a:r>
              <a:rPr lang="ru" b="1"/>
              <a:t>Х ложно в С</a:t>
            </a:r>
            <a:r>
              <a:rPr lang="ru"/>
              <a:t>, то </a:t>
            </a:r>
            <a:r>
              <a:rPr lang="ru" b="1"/>
              <a:t>консультант_ка не примет Х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Когда консультант_ка </a:t>
            </a:r>
            <a:r>
              <a:rPr lang="ru" b="1">
                <a:solidFill>
                  <a:srgbClr val="CC0000"/>
                </a:solidFill>
              </a:rPr>
              <a:t>отвергает</a:t>
            </a:r>
            <a:r>
              <a:rPr lang="ru" b="1"/>
              <a:t> Х в С</a:t>
            </a:r>
            <a:r>
              <a:rPr lang="ru"/>
              <a:t>, это может быть, потому что Х ложно в С или потому что </a:t>
            </a:r>
            <a:r>
              <a:rPr lang="ru" b="1"/>
              <a:t>Х</a:t>
            </a:r>
            <a:r>
              <a:rPr lang="ru" b="1">
                <a:solidFill>
                  <a:srgbClr val="CC0000"/>
                </a:solidFill>
              </a:rPr>
              <a:t> неприемлемо</a:t>
            </a:r>
            <a:r>
              <a:rPr lang="ru" b="1"/>
              <a:t> в С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Тогда нужно проверить контекст С’, где Х должно быть истинно, если в С’ всё равно отвергает, значит Х неприемлемо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Полевая семантика в одном слайде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суждения о приемлемости и суждения об истинности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Не данные, но полезные наводки для новых гипотез: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переводы с языка-объекта на метаязык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/>
              <a:t>комментарии консультант_ок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Техника:</a:t>
            </a: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ru" b="1"/>
              <a:t>эли***ация </a:t>
            </a:r>
            <a:r>
              <a:rPr lang="ru" sz="1300"/>
              <a:t>(суждений о приемлемости или истинности)</a:t>
            </a:r>
            <a:r>
              <a:rPr lang="ru" b="1"/>
              <a:t> для полных предложений в контексте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Много полезных советов и кейсов в (Matthewson 2004)</a:t>
            </a:r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КЕЙС-СТАДИ 1: ОПРЕДЕЛЁННЫЕ ДЕСКРИПЦИИ В СЕВЕРНОХАНТЫЙСКОМ</a:t>
            </a:r>
            <a:endParaRPr b="1"/>
          </a:p>
        </p:txBody>
      </p:sp>
      <p:sp>
        <p:nvSpPr>
          <p:cNvPr id="242" name="Google Shape;24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Определённость посессивных ИГ</a:t>
            </a:r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(8)	# </a:t>
            </a:r>
            <a:r>
              <a:rPr lang="ru" b="1"/>
              <a:t>Mary’s pet rabbit</a:t>
            </a:r>
            <a:r>
              <a:rPr lang="ru"/>
              <a:t> is in the cage and </a:t>
            </a:r>
            <a:r>
              <a:rPr lang="ru" b="1"/>
              <a:t>Mary’s pet rabbit</a:t>
            </a:r>
            <a:r>
              <a:rPr lang="ru"/>
              <a:t> is outside the cage. </a:t>
            </a:r>
            <a:r>
              <a:rPr lang="ru" sz="1683"/>
              <a:t>(Coppock &amp; Beaver 2015)</a:t>
            </a:r>
            <a:endParaRPr sz="1683"/>
          </a:p>
          <a:p>
            <a:pPr marL="914400" lvl="1" indent="-322820" algn="l" rtl="0">
              <a:spcBef>
                <a:spcPts val="0"/>
              </a:spcBef>
              <a:spcAft>
                <a:spcPts val="0"/>
              </a:spcAft>
              <a:buSzPts val="1484"/>
              <a:buChar char="○"/>
            </a:pPr>
            <a:r>
              <a:rPr lang="ru" sz="1483"/>
              <a:t>Посессивные ИГ требуют уникальности в аргументных позициях в английском!</a:t>
            </a:r>
            <a:endParaRPr sz="1483"/>
          </a:p>
          <a:p>
            <a:pPr marL="45000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(9)	The rabbit in the cage is </a:t>
            </a:r>
            <a:r>
              <a:rPr lang="ru" b="1"/>
              <a:t>Mary’s pet</a:t>
            </a:r>
            <a:r>
              <a:rPr lang="ru"/>
              <a:t> and the rabbit sitting just outside the cage is</a:t>
            </a:r>
            <a:r>
              <a:rPr lang="ru" b="1"/>
              <a:t> Mary’s pet</a:t>
            </a:r>
            <a:r>
              <a:rPr lang="ru"/>
              <a:t>. </a:t>
            </a:r>
            <a:r>
              <a:rPr lang="ru" sz="1683"/>
              <a:t>(Coppock &amp; Beaver 2015)</a:t>
            </a:r>
            <a:endParaRPr sz="1683"/>
          </a:p>
          <a:p>
            <a:pPr marL="914400" lvl="1" indent="-322820" algn="l" rtl="0">
              <a:spcBef>
                <a:spcPts val="0"/>
              </a:spcBef>
              <a:spcAft>
                <a:spcPts val="0"/>
              </a:spcAft>
              <a:buSzPts val="1484"/>
              <a:buChar char="○"/>
            </a:pPr>
            <a:r>
              <a:rPr lang="ru" sz="1483"/>
              <a:t>Посессивные ИГ </a:t>
            </a:r>
            <a:r>
              <a:rPr lang="ru" sz="1483" b="1"/>
              <a:t>не требуют уникальности</a:t>
            </a:r>
            <a:r>
              <a:rPr lang="ru" sz="1483"/>
              <a:t> в предикатной позиции в английском!</a:t>
            </a:r>
            <a:endParaRPr sz="1483"/>
          </a:p>
          <a:p>
            <a:pPr marL="450000" lvl="0" indent="-5400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В севернохантыйском активный про-дроп…</a:t>
            </a:r>
            <a:endParaRPr/>
          </a:p>
          <a:p>
            <a:pPr marL="450000" lvl="0" indent="-5400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	</a:t>
            </a:r>
            <a:r>
              <a:rPr lang="ru" b="1"/>
              <a:t>…НИКТО </a:t>
            </a:r>
            <a:r>
              <a:rPr lang="ru"/>
              <a:t>не захочет говорить что-то типа (8) или (9) в таком формате (Михайлов, л.о.)</a:t>
            </a:r>
            <a:endParaRPr/>
          </a:p>
          <a:p>
            <a:pPr marL="450000" lvl="0" indent="-5400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Нужно вывернуться и </a:t>
            </a:r>
            <a:r>
              <a:rPr lang="ru" b="1"/>
              <a:t>придумать контекст, который сделает повторение двух идентичных ИГ уместным</a:t>
            </a:r>
            <a:r>
              <a:rPr lang="ru"/>
              <a:t>.</a:t>
            </a:r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32525"/>
            <a:ext cx="8181701" cy="38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Определённость посессивных ИГ</a:t>
            </a:r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(10)	</a:t>
            </a:r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ФОРМСЕМ ПОЛЮ</a:t>
            </a:r>
            <a:endParaRPr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“Ханты так не мыслят”</a:t>
            </a:r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"/>
              <a:t>И никакие другие нормальные люди тоже!!!</a:t>
            </a:r>
            <a:endParaRPr/>
          </a:p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/>
              <a:t>If a bishop meets a bishop, the bishop blesses the bishop. </a:t>
            </a:r>
            <a:r>
              <a:rPr lang="ru" sz="1683"/>
              <a:t>(Schwarz 2009)</a:t>
            </a:r>
            <a:endParaRPr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2841"/>
              <a:buAutoNum type="arabicParenBoth"/>
            </a:pPr>
            <a:r>
              <a:rPr lang="ru"/>
              <a:t># Mary’s pet rabbit is in the cage and Mary’s pet rabbit is outside the cage. </a:t>
            </a:r>
            <a:r>
              <a:rPr lang="ru" sz="1683"/>
              <a:t>(Coppock &amp; Beaver 2015)</a:t>
            </a:r>
            <a:endParaRPr sz="1683"/>
          </a:p>
          <a:p>
            <a:pPr marL="107950" lvl="0" indent="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5714"/>
              <a:buNone/>
            </a:pPr>
            <a:r>
              <a:rPr lang="ru" sz="1400"/>
              <a:t>(ср. Some rabbit is in the cage and some rabbit is outside the cage)</a:t>
            </a:r>
            <a:endParaRPr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/>
              <a:t>a. In every race, John wins. </a:t>
            </a:r>
            <a:r>
              <a:rPr lang="ru">
                <a:solidFill>
                  <a:srgbClr val="999999"/>
                </a:solidFill>
              </a:rPr>
              <a:t>[один и тот же Джон]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b. In every race, the John wins. </a:t>
            </a:r>
            <a:r>
              <a:rPr lang="ru">
                <a:solidFill>
                  <a:srgbClr val="999999"/>
                </a:solidFill>
              </a:rPr>
              <a:t>[разные Джоны в разных гонках] </a:t>
            </a:r>
            <a:r>
              <a:rPr lang="ru" sz="1683"/>
              <a:t>(Muñoz 2019)</a:t>
            </a:r>
            <a:endParaRPr/>
          </a:p>
          <a:p>
            <a:pPr marL="457200" lvl="0" indent="-340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Both"/>
            </a:pPr>
            <a:r>
              <a:rPr lang="ru"/>
              <a:t>a. Smith always cheats. </a:t>
            </a:r>
            <a:r>
              <a:rPr lang="ru">
                <a:solidFill>
                  <a:srgbClr val="999999"/>
                </a:solidFill>
              </a:rPr>
              <a:t>[одна и та же Смит]</a:t>
            </a:r>
            <a:endParaRPr>
              <a:solidFill>
                <a:srgbClr val="999999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b. The Smith always cheats. </a:t>
            </a:r>
            <a:r>
              <a:rPr lang="ru">
                <a:solidFill>
                  <a:srgbClr val="999999"/>
                </a:solidFill>
              </a:rPr>
              <a:t>[разные Смит в разных случаях]</a:t>
            </a:r>
            <a:r>
              <a:rPr lang="ru"/>
              <a:t> </a:t>
            </a:r>
            <a:r>
              <a:rPr lang="ru" sz="1683"/>
              <a:t>(Muñoz 2019)</a:t>
            </a:r>
            <a:endParaRPr sz="1683"/>
          </a:p>
        </p:txBody>
      </p:sp>
      <p:sp>
        <p:nvSpPr>
          <p:cNvPr id="264" name="Google Shape;264;p4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Интенсиональная жёсткость имён собственных</a:t>
            </a:r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(11)	a. In every race, [∅</a:t>
            </a:r>
            <a:r>
              <a:rPr lang="ru" baseline="-25000"/>
              <a:t>Det</a:t>
            </a:r>
            <a:r>
              <a:rPr lang="ru"/>
              <a:t> John] wins. </a:t>
            </a:r>
            <a:r>
              <a:rPr lang="ru" sz="1500">
                <a:solidFill>
                  <a:srgbClr val="999999"/>
                </a:solidFill>
              </a:rPr>
              <a:t>[один и тот же Джон]</a:t>
            </a:r>
            <a:endParaRPr sz="15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b. In every race, [the</a:t>
            </a:r>
            <a:r>
              <a:rPr lang="ru" baseline="-25000"/>
              <a:t>Det</a:t>
            </a:r>
            <a:r>
              <a:rPr lang="ru"/>
              <a:t> John] wins. </a:t>
            </a:r>
            <a:r>
              <a:rPr lang="ru" sz="1500">
                <a:solidFill>
                  <a:srgbClr val="999999"/>
                </a:solidFill>
              </a:rPr>
              <a:t>[разные Джоны в разных гонках] </a:t>
            </a:r>
            <a:r>
              <a:rPr lang="ru" sz="1283"/>
              <a:t>(Muñoz 2019)</a:t>
            </a:r>
            <a:endParaRPr sz="1283"/>
          </a:p>
          <a:p>
            <a:pPr marL="457200" lvl="0" indent="-3355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84"/>
              <a:buChar char="●"/>
            </a:pPr>
            <a:r>
              <a:rPr lang="ru" sz="1683"/>
              <a:t>Имена собственные (с проприальным артиклем) </a:t>
            </a:r>
            <a:r>
              <a:rPr lang="ru" sz="1683" b="1"/>
              <a:t>интенсионально жёсткие</a:t>
            </a:r>
            <a:r>
              <a:rPr lang="ru" sz="1683"/>
              <a:t> (Kripke 1980), в отличие от ИГ с определённым артиклем</a:t>
            </a:r>
            <a:endParaRPr sz="1683"/>
          </a:p>
          <a:p>
            <a:pPr marL="1371600" lvl="1" indent="-3164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84"/>
              <a:buChar char="○"/>
            </a:pPr>
            <a:r>
              <a:rPr lang="ru" sz="1383"/>
              <a:t>Они не могут варьироваться в референции в сфере действия квантора</a:t>
            </a:r>
            <a:endParaRPr sz="1383"/>
          </a:p>
          <a:p>
            <a:pPr marL="1371600" lvl="1" indent="-3164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84"/>
              <a:buChar char="○"/>
            </a:pPr>
            <a:r>
              <a:rPr lang="ru" sz="1383"/>
              <a:t>(не могут иметь дистрибутивную референцию)</a:t>
            </a:r>
            <a:endParaRPr sz="1383"/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83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(12)	a. [∅</a:t>
            </a:r>
            <a:r>
              <a:rPr lang="ru" sz="1500" baseline="-25000"/>
              <a:t>Det</a:t>
            </a:r>
            <a:r>
              <a:rPr lang="ru" sz="1500"/>
              <a:t> Smith] always cheats.	</a:t>
            </a:r>
            <a:r>
              <a:rPr lang="ru" sz="1500">
                <a:solidFill>
                  <a:srgbClr val="999999"/>
                </a:solidFill>
              </a:rPr>
              <a:t>[одна и та же Смит]</a:t>
            </a:r>
            <a:endParaRPr sz="1500">
              <a:solidFill>
                <a:srgbClr val="999999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b. [The</a:t>
            </a:r>
            <a:r>
              <a:rPr lang="ru" sz="1500" baseline="-25000"/>
              <a:t>Det</a:t>
            </a:r>
            <a:r>
              <a:rPr lang="ru" sz="1500"/>
              <a:t> Smith] always cheats.	</a:t>
            </a:r>
            <a:r>
              <a:rPr lang="ru" sz="1500">
                <a:solidFill>
                  <a:srgbClr val="999999"/>
                </a:solidFill>
              </a:rPr>
              <a:t>[разные Смит в разных случаях]</a:t>
            </a:r>
            <a:r>
              <a:rPr lang="ru" sz="1500"/>
              <a:t> </a:t>
            </a:r>
            <a:r>
              <a:rPr lang="ru" sz="1283"/>
              <a:t>(Muñoz 2019)</a:t>
            </a:r>
            <a:endParaRPr sz="1283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83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……………без комментариев…………………………..</a:t>
            </a:r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Интенсиональная жёсткость имён собственных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(13)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ИГ с “показателем топика-POSS.2SG” модально не жестки</a:t>
            </a:r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32</a:t>
            </a:fld>
            <a:endParaRPr/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00" y="1020276"/>
            <a:ext cx="8232399" cy="24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Интенсиональная жёсткость имён собственных</a:t>
            </a:r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(14)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ИГ с “проприальным артиклем-POSS.2SG” модально жестки</a:t>
            </a:r>
            <a:r>
              <a:rPr lang="ru" i="1"/>
              <a:t>!!</a:t>
            </a:r>
            <a:endParaRPr i="1"/>
          </a:p>
        </p:txBody>
      </p:sp>
      <p:sp>
        <p:nvSpPr>
          <p:cNvPr id="286" name="Google Shape;286;p45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33</a:t>
            </a:fld>
            <a:endParaRPr/>
          </a:p>
        </p:txBody>
      </p:sp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00" y="979626"/>
            <a:ext cx="8244399" cy="12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600" y="2268725"/>
            <a:ext cx="7900276" cy="81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УРА</a:t>
            </a:r>
            <a:r>
              <a:rPr lang="ru" b="1" i="1"/>
              <a:t>!!</a:t>
            </a:r>
            <a:endParaRPr b="1" i="1"/>
          </a:p>
        </p:txBody>
      </p:sp>
      <p:sp>
        <p:nvSpPr>
          <p:cNvPr id="294" name="Google Shape;29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ЧЕМ ДАЛЬШЕ В ЛЕС ТЕМ ТОЛЩЕ КОНТЕКСТ</a:t>
            </a:r>
            <a:endParaRPr b="1"/>
          </a:p>
        </p:txBody>
      </p:sp>
      <p:sp>
        <p:nvSpPr>
          <p:cNvPr id="300" name="Google Shape;30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1</a:t>
            </a:r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Хорошо, мы придумали пары контекст + стимул…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...и в табличке у нас получилось около 50-ти таких пар, не считая альтернации…</a:t>
            </a:r>
            <a:endParaRPr sz="1800"/>
          </a:p>
          <a:p>
            <a:pPr marL="0" lvl="0" indent="287655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…и мы хотим, чтобы носительница вникла в 50 контекстов за одно-два занятия, пропарсила их и дала вдумчивые суждения…</a:t>
            </a:r>
            <a:endParaRPr sz="1800"/>
          </a:p>
          <a:p>
            <a:pPr marL="0" lvl="0" indent="287655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287655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а жареных гвоздей мы не хотим?</a:t>
            </a:r>
            <a:endParaRPr sz="1800"/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2</a:t>
            </a:r>
            <a:endParaRPr/>
          </a:p>
        </p:txBody>
      </p:sp>
      <p:sp>
        <p:nvSpPr>
          <p:cNvPr id="313" name="Google Shape;313;p4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Допустим, мы изучаем эвиденицальность, эпистемическую модальность или предикаты ментальной установки. Нам нужно сконтролировать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знания говорящего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знания собеседника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источники информации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степень уверенности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&lt;whatever else&gt;</a:t>
            </a:r>
            <a:endParaRPr sz="180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…</a:t>
            </a: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И контекст рискует получиться вооооооооооооооооо</a:t>
            </a:r>
            <a:r>
              <a:rPr lang="ru" sz="2000"/>
              <a:t>оооо</a:t>
            </a:r>
            <a:r>
              <a:rPr lang="ru" sz="2200"/>
              <a:t>ооооо</a:t>
            </a:r>
            <a:r>
              <a:rPr lang="ru" sz="3000"/>
              <a:t>оооооооооооооооооооооооооооо</a:t>
            </a:r>
            <a:r>
              <a:rPr lang="ru" sz="3500"/>
              <a:t>оооооооо</a:t>
            </a:r>
            <a:r>
              <a:rPr lang="ru" sz="4600"/>
              <a:t>ооо</a:t>
            </a:r>
            <a:r>
              <a:rPr lang="ru" sz="1800"/>
              <a:t>оот такой огромный</a:t>
            </a:r>
            <a:endParaRPr sz="1800"/>
          </a:p>
        </p:txBody>
      </p:sp>
      <p:sp>
        <p:nvSpPr>
          <p:cNvPr id="314" name="Google Shape;314;p49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37</a:t>
            </a:fld>
            <a:endParaRPr/>
          </a:p>
        </p:txBody>
      </p:sp>
      <p:sp>
        <p:nvSpPr>
          <p:cNvPr id="315" name="Google Shape;315;p49"/>
          <p:cNvSpPr txBox="1"/>
          <p:nvPr/>
        </p:nvSpPr>
        <p:spPr>
          <a:xfrm>
            <a:off x="5223050" y="4360275"/>
            <a:ext cx="37869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Fira Sans Medium"/>
                <a:ea typeface="Fira Sans Medium"/>
                <a:cs typeface="Fira Sans Medium"/>
                <a:sym typeface="Fira Sans Medium"/>
              </a:rPr>
              <a:t>что делать?</a:t>
            </a:r>
            <a:endParaRPr sz="18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Нарративная эли***ация!!</a:t>
            </a:r>
            <a:endParaRPr/>
          </a:p>
        </p:txBody>
      </p:sp>
      <p:sp>
        <p:nvSpPr>
          <p:cNvPr id="321" name="Google Shape;321;p5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⭓ стимулы, организованные в нарратив проще воспринимать и они дают более широкий контекст (Louie 2015; Burton &amp; Matthewson 2015)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ru"/>
              <a:t>⭓ обычно нарратив задаётся при помощи картинок и метаязыка</a:t>
            </a:r>
            <a:endParaRPr/>
          </a:p>
          <a:p>
            <a:pPr marL="457200" lvl="0" indent="-33115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 b="1">
                <a:solidFill>
                  <a:srgbClr val="980000"/>
                </a:solidFill>
              </a:rPr>
              <a:t>минусы</a:t>
            </a:r>
            <a:r>
              <a:rPr lang="ru"/>
              <a:t>: тяжело адаптировать, не все парсят картинки, тяжело придумывать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⭓ из моего опыта: можно обычные стимулы с метаязыка, но выстроенные в нарратив - те же плюшки но без возни с картинками</a:t>
            </a:r>
            <a:endParaRPr/>
          </a:p>
          <a:p>
            <a:pPr marL="457200" lvl="0" indent="-33115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ru" b="1">
                <a:solidFill>
                  <a:srgbClr val="980000"/>
                </a:solidFill>
              </a:rPr>
              <a:t>минусы</a:t>
            </a:r>
            <a:r>
              <a:rPr lang="ru"/>
              <a:t>: всё ещё очень тяжело придумывать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					упрощаем работу консультанток, усложняем работу себе</a:t>
            </a:r>
            <a:endParaRPr/>
          </a:p>
        </p:txBody>
      </p:sp>
      <p:sp>
        <p:nvSpPr>
          <p:cNvPr id="322" name="Google Shape;322;p5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Storyboards</a:t>
            </a:r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[[ Totem Field Storyboards ]]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⭓ наборы картинок, выстроенные в нарратив, для эли*итации определённых явлений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⭓ часто сразу с минимальными парами!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⭓ модальность, аспект, de se / de re и прочие сложные вещи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примеры использования можно найти в ( Bertrand et al. 2022; Chen et al. 2017; Kolagar &amp; Vander Klok 2022)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⭓ просто хорошие образцы того, как строить контексты для разных явлений</a:t>
            </a:r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Наука работает так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663" y="1102875"/>
            <a:ext cx="3742675" cy="372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как?</a:t>
            </a:r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2459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“Feeding Fluffy”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эпистемическая модальность с разной временной перспективой</a:t>
            </a:r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40</a:t>
            </a:fld>
            <a:endParaRPr/>
          </a:p>
        </p:txBody>
      </p:sp>
      <p:pic>
        <p:nvPicPr>
          <p:cNvPr id="337" name="Google Shape;3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705" y="1295350"/>
            <a:ext cx="4673169" cy="36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700" y="1295348"/>
            <a:ext cx="4673175" cy="36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2700" y="1295353"/>
            <a:ext cx="4673175" cy="361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2700" y="1295348"/>
            <a:ext cx="4673175" cy="36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2688" y="1083451"/>
            <a:ext cx="4971162" cy="38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0050" y="1083440"/>
            <a:ext cx="4971150" cy="384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40103" y="1022375"/>
            <a:ext cx="4971096" cy="38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0097" y="986000"/>
            <a:ext cx="5065302" cy="39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40100" y="986000"/>
            <a:ext cx="5065299" cy="391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23275" y="965119"/>
            <a:ext cx="5065299" cy="391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0100" y="965126"/>
            <a:ext cx="5065299" cy="391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19100" y="992445"/>
            <a:ext cx="5065299" cy="391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40100" y="965125"/>
            <a:ext cx="5065299" cy="39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23275" y="992425"/>
            <a:ext cx="5065299" cy="391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93000" y="992427"/>
            <a:ext cx="5065299" cy="391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233991" y="965125"/>
            <a:ext cx="5171409" cy="39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34012" y="965125"/>
            <a:ext cx="5171385" cy="39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234000" y="965132"/>
            <a:ext cx="5171400" cy="399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234000" y="1001500"/>
            <a:ext cx="5171400" cy="39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34000" y="965125"/>
            <a:ext cx="5171400" cy="399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132700" y="944146"/>
            <a:ext cx="5225700" cy="403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164138" y="965121"/>
            <a:ext cx="5171400" cy="399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136987" y="985120"/>
            <a:ext cx="5225700" cy="403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00" y="1313175"/>
            <a:ext cx="5745474" cy="38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Storyboards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Иллюстрации бывают… разные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“Miss Smith’s Bad Day”</a:t>
            </a:r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“Mouse Story”</a:t>
            </a:r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42</a:t>
            </a:fld>
            <a:endParaRPr/>
          </a:p>
        </p:txBody>
      </p:sp>
      <p:pic>
        <p:nvPicPr>
          <p:cNvPr id="375" name="Google Shape;3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5" y="1893575"/>
            <a:ext cx="4096376" cy="273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597" y="1156900"/>
            <a:ext cx="4440875" cy="3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Нарративы</a:t>
            </a:r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body" idx="1"/>
          </p:nvPr>
        </p:nvSpPr>
        <p:spPr>
          <a:xfrm>
            <a:off x="311700" y="1214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из моего опыта:</a:t>
            </a:r>
            <a:r>
              <a:rPr lang="ru" sz="1800" b="1"/>
              <a:t> [[ диалоговая эли***ация ]]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⭓ блоки по 3-6 предложений в форме диалога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⭓ проще придумывать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⭓ близко к естественной ситуации общения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⭓ сильно чаще порождают модальные и эвиденциальные показатели (!!)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⭓ помогает развлечь уставшую консультантку - им обычно очень нравится придумывать интонации для диалогов-споров, например, и всячески отыгрывать</a:t>
            </a:r>
            <a:endParaRPr sz="1800"/>
          </a:p>
        </p:txBody>
      </p:sp>
      <p:sp>
        <p:nvSpPr>
          <p:cNvPr id="383" name="Google Shape;383;p55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Нарративы</a:t>
            </a:r>
            <a:endParaRPr/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из моего опыта:</a:t>
            </a:r>
            <a:r>
              <a:rPr lang="ru" sz="1800" b="1"/>
              <a:t> [[ диалоговая эли***ация ]]</a:t>
            </a:r>
            <a:endParaRPr sz="18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(15)</a:t>
            </a:r>
            <a:endParaRPr sz="1800"/>
          </a:p>
        </p:txBody>
      </p:sp>
      <p:sp>
        <p:nvSpPr>
          <p:cNvPr id="390" name="Google Shape;390;p56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44</a:t>
            </a:fld>
            <a:endParaRPr/>
          </a:p>
        </p:txBody>
      </p:sp>
      <p:pic>
        <p:nvPicPr>
          <p:cNvPr id="391" name="Google Shape;391;p56"/>
          <p:cNvPicPr preferRelativeResize="0"/>
          <p:nvPr/>
        </p:nvPicPr>
        <p:blipFill rotWithShape="1">
          <a:blip r:embed="rId3">
            <a:alphaModFix/>
          </a:blip>
          <a:srcRect l="5222"/>
          <a:stretch/>
        </p:blipFill>
        <p:spPr>
          <a:xfrm>
            <a:off x="798350" y="2066625"/>
            <a:ext cx="8345652" cy="26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6"/>
          <p:cNvSpPr txBox="1"/>
          <p:nvPr/>
        </p:nvSpPr>
        <p:spPr>
          <a:xfrm>
            <a:off x="498100" y="3087575"/>
            <a:ext cx="55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КЕЙС-СТАДИ 2: КАК ДОБЫТЬ МОДАЛЬНОСТЬ  ПРИ ПОМОЩИ ГОТОВОЙ АНКЕТЫ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11"/>
              <a:t>Khanty &amp; Forest Nenets ed.</a:t>
            </a:r>
            <a:endParaRPr sz="2711"/>
          </a:p>
        </p:txBody>
      </p:sp>
      <p:sp>
        <p:nvSpPr>
          <p:cNvPr id="398" name="Google Shape;398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анкеты</a:t>
            </a:r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можно найти например вот здесь: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3"/>
              </a:rPr>
              <a:t>https://www.eva.mpg.de/lingua/tools-at-lingboard/questionnaires.php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4"/>
              </a:rPr>
              <a:t>http://tulquest.huma-num.fr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рассмотрим хорошо обкатанную модальную анкету: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⭓ </a:t>
            </a:r>
            <a:r>
              <a:rPr lang="ru" sz="1800" b="1"/>
              <a:t>Modal questionnaire</a:t>
            </a:r>
            <a:r>
              <a:rPr lang="ru" sz="1800"/>
              <a:t> by Jozina Vander Klokk (2014b and the revised version in 2022)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собран для 30+ языков, обновлялся с опытом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405" name="Google Shape;405;p5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46</a:t>
            </a:fld>
            <a:endParaRPr/>
          </a:p>
        </p:txBody>
      </p:sp>
      <p:sp>
        <p:nvSpPr>
          <p:cNvPr id="406" name="Google Shape;406;p58"/>
          <p:cNvSpPr txBox="1"/>
          <p:nvPr/>
        </p:nvSpPr>
        <p:spPr>
          <a:xfrm>
            <a:off x="2113925" y="4791875"/>
            <a:ext cx="65487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Fira Sans"/>
                <a:ea typeface="Fira Sans"/>
                <a:cs typeface="Fira Sans"/>
                <a:sym typeface="Fira Sans"/>
              </a:rPr>
              <a:t>спасибо Аркаше Шалдову, который поделился со мной своим опытом с этой анкетой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анкеты</a:t>
            </a:r>
            <a:endParaRPr/>
          </a:p>
        </p:txBody>
      </p:sp>
      <p:sp>
        <p:nvSpPr>
          <p:cNvPr id="412" name="Google Shape;412;p5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2122"/>
                </a:solidFill>
                <a:highlight>
                  <a:schemeClr val="lt1"/>
                </a:highlight>
              </a:rPr>
              <a:t>[[ Какие вообще есть параметры у модальности? ]]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/>
              <a:t>⭓ сила квантификации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необходимость (∀) - надо, должно быть, must, deber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возможность (∃) - можно, might, poder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413" name="Google Shape;413;p59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Modal questionnaire</a:t>
            </a:r>
            <a:endParaRPr/>
          </a:p>
        </p:txBody>
      </p:sp>
      <p:sp>
        <p:nvSpPr>
          <p:cNvPr id="419" name="Google Shape;419;p6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2122"/>
                </a:solidFill>
                <a:highlight>
                  <a:schemeClr val="lt1"/>
                </a:highlight>
              </a:rPr>
              <a:t>[[ Какие есть параметры у модальности? ]]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/>
              <a:t>⭓ сила квантификации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/>
              <a:t>⭓ модальный окрас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эпистемическая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деонтическая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обстоятельственная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теологическая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булетическая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и т.д.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(здесь ещё можно параметр внутренняя / внешняя засунуть)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sp>
        <p:nvSpPr>
          <p:cNvPr id="420" name="Google Shape;420;p6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Modal questionnaire</a:t>
            </a:r>
            <a:endParaRPr/>
          </a:p>
        </p:txBody>
      </p:sp>
      <p:sp>
        <p:nvSpPr>
          <p:cNvPr id="426" name="Google Shape;426;p6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02122"/>
                </a:solidFill>
                <a:highlight>
                  <a:srgbClr val="FFFFFF"/>
                </a:highlight>
              </a:rPr>
              <a:t>[[ Какие есть параметры у модальности? ]]</a:t>
            </a: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/>
              <a:t>⭓</a:t>
            </a:r>
            <a:r>
              <a:rPr lang="ru" sz="1800"/>
              <a:t> </a:t>
            </a:r>
            <a:r>
              <a:rPr lang="ru" sz="1800" b="1"/>
              <a:t>сила квантификации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/>
              <a:t>⭓ модальный окрас</a:t>
            </a:r>
            <a:endParaRPr sz="1800" b="1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/>
              <a:t>⭓ временная ориентация и перспектива</a:t>
            </a:r>
            <a:endParaRPr sz="1800" b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прошлое - He might’ve finished by now</a:t>
            </a:r>
            <a:endParaRPr sz="18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в будущее - He might finish by tomorrow</a:t>
            </a:r>
            <a:endParaRPr sz="18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Итого: 3+ параметра, которые очень тяжело поймать</a:t>
            </a:r>
            <a:endParaRPr sz="1800"/>
          </a:p>
        </p:txBody>
      </p:sp>
      <p:sp>
        <p:nvSpPr>
          <p:cNvPr id="427" name="Google Shape;427;p61"/>
          <p:cNvSpPr txBox="1"/>
          <p:nvPr/>
        </p:nvSpPr>
        <p:spPr>
          <a:xfrm>
            <a:off x="6171000" y="4347075"/>
            <a:ext cx="44079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Fira Sans Medium"/>
                <a:ea typeface="Fira Sans Medium"/>
                <a:cs typeface="Fira Sans Medium"/>
                <a:sym typeface="Fira Sans Medium"/>
              </a:rPr>
              <a:t>почему тяжело?</a:t>
            </a:r>
            <a:endParaRPr sz="21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428" name="Google Shape;428;p61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Наука работает так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5920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Есть </a:t>
            </a:r>
            <a:r>
              <a:rPr lang="ru" b="1"/>
              <a:t>исследовательские программы</a:t>
            </a:r>
            <a:r>
              <a:rPr lang="ru"/>
              <a:t>, они состоят из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совокупности ключевых положений-допущений («ядро»),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теорий, основанных на этих допущениях,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вспомогательных гипотез, которые связывают эти теории с реальными данными («защитный пояс»)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 sz="1700"/>
              <a:t>Это по англо-венгерскому философу науки Имре Лакатошу</a:t>
            </a:r>
            <a:endParaRPr sz="17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Доходчивый и (более) адекватный </a:t>
            </a:r>
            <a:r>
              <a:rPr lang="ru" u="sng">
                <a:solidFill>
                  <a:schemeClr val="hlink"/>
                </a:solidFill>
                <a:hlinkClick r:id="rId3"/>
              </a:rPr>
              <a:t>пересказ см. в Стэнфордской энциклопедии философии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850" y="-34050"/>
            <a:ext cx="3740100" cy="5177700"/>
          </a:xfrm>
          <a:prstGeom prst="roundRect">
            <a:avLst>
              <a:gd name="adj" fmla="val 3928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Modal questionnaire</a:t>
            </a:r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Вот так выглядит сам опросник, не считая поправок на реалии полевой работы с конкретным языком: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[[ контекст + стимул ]]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435" name="Google Shape;435;p6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50</a:t>
            </a:fld>
            <a:endParaRPr/>
          </a:p>
        </p:txBody>
      </p:sp>
      <p:pic>
        <p:nvPicPr>
          <p:cNvPr id="436" name="Google Shape;4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38" y="2255293"/>
            <a:ext cx="9143999" cy="143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75" y="3814701"/>
            <a:ext cx="8985725" cy="103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может пойти не так?</a:t>
            </a:r>
            <a:endParaRPr/>
          </a:p>
        </p:txBody>
      </p:sp>
      <p:sp>
        <p:nvSpPr>
          <p:cNvPr id="443" name="Google Shape;443;p63"/>
          <p:cNvSpPr txBox="1">
            <a:spLocks noGrp="1"/>
          </p:cNvSpPr>
          <p:nvPr>
            <p:ph type="body" idx="1"/>
          </p:nvPr>
        </p:nvSpPr>
        <p:spPr>
          <a:xfrm>
            <a:off x="395175" y="1412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</a:t>
            </a:r>
            <a:r>
              <a:rPr lang="ru" sz="1800" i="1"/>
              <a:t>Это русские так говорят, что могло бы быть, а что нет. Ханты так не думают</a:t>
            </a:r>
            <a:r>
              <a:rPr lang="ru" sz="1800"/>
              <a:t>”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“</a:t>
            </a:r>
            <a:r>
              <a:rPr lang="ru" sz="1800" i="1"/>
              <a:t>Тебе надо помыть посуду… Что-то это вы сложно навернули…</a:t>
            </a:r>
            <a:r>
              <a:rPr lang="ru" sz="1800"/>
              <a:t>”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“</a:t>
            </a:r>
            <a:r>
              <a:rPr lang="ru" sz="1800" i="1"/>
              <a:t>У нас не бывает так, чтобы что-то надо было делать, но это не делали</a:t>
            </a:r>
            <a:r>
              <a:rPr lang="ru" sz="1800"/>
              <a:t>”</a:t>
            </a:r>
            <a:endParaRPr sz="1800"/>
          </a:p>
        </p:txBody>
      </p:sp>
      <p:sp>
        <p:nvSpPr>
          <p:cNvPr id="444" name="Google Shape;444;p6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Различение необходимости и возможности</a:t>
            </a:r>
            <a:endParaRPr/>
          </a:p>
        </p:txBody>
      </p:sp>
      <p:sp>
        <p:nvSpPr>
          <p:cNvPr id="450" name="Google Shape;450;p6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/>
              <a:t>⭓ </a:t>
            </a:r>
            <a:r>
              <a:rPr lang="ru" sz="1700"/>
              <a:t>разделение между возможностью и необходимостью иногда очень неочевидное (а если его нет, то это нужно доказывать)</a:t>
            </a: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 i="1"/>
              <a:t>Петя, должно быть, уехал</a:t>
            </a:r>
            <a:endParaRPr sz="1700" i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i="1"/>
              <a:t>Петя, может быть, уехал</a:t>
            </a:r>
            <a:endParaRPr sz="1700" i="1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анкета не даёт чётких “звёздочек”</a:t>
            </a:r>
            <a:endParaRPr sz="17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[[ Как чинить?]]</a:t>
            </a:r>
            <a:endParaRPr sz="1700"/>
          </a:p>
        </p:txBody>
      </p:sp>
      <p:sp>
        <p:nvSpPr>
          <p:cNvPr id="451" name="Google Shape;451;p64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52</a:t>
            </a:fld>
            <a:endParaRPr/>
          </a:p>
        </p:txBody>
      </p:sp>
      <p:sp>
        <p:nvSpPr>
          <p:cNvPr id="452" name="Google Shape;452;p64"/>
          <p:cNvSpPr txBox="1"/>
          <p:nvPr/>
        </p:nvSpPr>
        <p:spPr>
          <a:xfrm>
            <a:off x="412150" y="3587275"/>
            <a:ext cx="7820400" cy="13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тест на конъюнкцию</a:t>
            </a:r>
            <a:endParaRPr sz="17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i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ок Петя, может быть, уехал, а, может быть, дома откисает </a:t>
            </a:r>
            <a:r>
              <a:rPr lang="ru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→ </a:t>
            </a:r>
            <a:r>
              <a:rPr lang="ru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⬨</a:t>
            </a:r>
            <a:endParaRPr sz="1700" b="1" i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i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# Петя, должно быть, уехал, а, должно быть, дома откисает → </a:t>
            </a:r>
            <a:r>
              <a:rPr lang="ru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◻</a:t>
            </a:r>
            <a:endParaRPr sz="17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Деонтическая необходимость</a:t>
            </a:r>
            <a:endParaRPr/>
          </a:p>
        </p:txBody>
      </p:sp>
      <p:sp>
        <p:nvSpPr>
          <p:cNvPr id="458" name="Google Shape;458;p6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Стимул: {Миша пришёл в больницу навестить деда, а ему говорят: Сейчас уже поздно}</a:t>
            </a:r>
            <a:endParaRPr/>
          </a:p>
          <a:p>
            <a:pPr marL="450000" lvl="0" indent="-9525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i="1"/>
              <a:t>Больница закрывается и Миша должен уйти.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Порождают:</a:t>
            </a:r>
            <a:endParaRPr/>
          </a:p>
        </p:txBody>
      </p:sp>
      <p:sp>
        <p:nvSpPr>
          <p:cNvPr id="459" name="Google Shape;459;p65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53</a:t>
            </a:fld>
            <a:endParaRPr/>
          </a:p>
        </p:txBody>
      </p:sp>
      <p:sp>
        <p:nvSpPr>
          <p:cNvPr id="460" name="Google Shape;460;p65"/>
          <p:cNvSpPr txBox="1"/>
          <p:nvPr/>
        </p:nvSpPr>
        <p:spPr>
          <a:xfrm>
            <a:off x="421575" y="3415075"/>
            <a:ext cx="7945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latin typeface="Fira Sans"/>
                <a:ea typeface="Fira Sans"/>
                <a:cs typeface="Fira Sans"/>
                <a:sym typeface="Fira Sans"/>
              </a:rPr>
              <a:t>индикатив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Больница закрывается и Миша уходит.</a:t>
            </a: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latin typeface="Fira Sans"/>
                <a:ea typeface="Fira Sans"/>
                <a:cs typeface="Fira Sans"/>
                <a:sym typeface="Fira Sans"/>
              </a:rPr>
              <a:t>юссив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Больница закрывается и пусть Миша уйдёт.</a:t>
            </a: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latin typeface="Fira Sans"/>
                <a:ea typeface="Fira Sans"/>
                <a:cs typeface="Fira Sans"/>
                <a:sym typeface="Fira Sans"/>
              </a:rPr>
              <a:t>оптатив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Больница закрывается и вот бы Миша ушёл.</a:t>
            </a: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					… 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с деонтической возможностью примерно так же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6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Деонтическая необходимость</a:t>
            </a:r>
            <a:endParaRPr/>
          </a:p>
        </p:txBody>
      </p:sp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[[ Как чинить? ]]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/>
              <a:t>⭓ </a:t>
            </a:r>
            <a:r>
              <a:rPr lang="ru" sz="1700" b="1"/>
              <a:t>индикатив</a:t>
            </a:r>
            <a:r>
              <a:rPr lang="ru" sz="1700"/>
              <a:t>: добавить “...но он не уходит”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/>
              <a:t># </a:t>
            </a:r>
            <a:r>
              <a:rPr lang="ru" sz="1700" i="1"/>
              <a:t>Больница закрывается и Миша уходит, но он не уходит</a:t>
            </a:r>
            <a:endParaRPr i="1"/>
          </a:p>
        </p:txBody>
      </p:sp>
      <p:sp>
        <p:nvSpPr>
          <p:cNvPr id="467" name="Google Shape;467;p66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54</a:t>
            </a:fld>
            <a:endParaRPr/>
          </a:p>
        </p:txBody>
      </p:sp>
      <p:grpSp>
        <p:nvGrpSpPr>
          <p:cNvPr id="468" name="Google Shape;468;p66"/>
          <p:cNvGrpSpPr/>
          <p:nvPr/>
        </p:nvGrpSpPr>
        <p:grpSpPr>
          <a:xfrm>
            <a:off x="422301" y="3042511"/>
            <a:ext cx="8377579" cy="1338414"/>
            <a:chOff x="422301" y="3042511"/>
            <a:chExt cx="8377579" cy="1338414"/>
          </a:xfrm>
        </p:grpSpPr>
        <p:grpSp>
          <p:nvGrpSpPr>
            <p:cNvPr id="469" name="Google Shape;469;p66"/>
            <p:cNvGrpSpPr/>
            <p:nvPr/>
          </p:nvGrpSpPr>
          <p:grpSpPr>
            <a:xfrm>
              <a:off x="422301" y="3042511"/>
              <a:ext cx="8377579" cy="1338405"/>
              <a:chOff x="1677769" y="3145200"/>
              <a:chExt cx="7246413" cy="1090350"/>
            </a:xfrm>
          </p:grpSpPr>
          <p:grpSp>
            <p:nvGrpSpPr>
              <p:cNvPr id="470" name="Google Shape;470;p66"/>
              <p:cNvGrpSpPr/>
              <p:nvPr/>
            </p:nvGrpSpPr>
            <p:grpSpPr>
              <a:xfrm>
                <a:off x="5938083" y="3145200"/>
                <a:ext cx="2986099" cy="1090350"/>
                <a:chOff x="5938083" y="3145200"/>
                <a:chExt cx="2986099" cy="1090350"/>
              </a:xfrm>
            </p:grpSpPr>
            <p:pic>
              <p:nvPicPr>
                <p:cNvPr id="471" name="Google Shape;471;p6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65201" r="2142"/>
                <a:stretch/>
              </p:blipFill>
              <p:spPr>
                <a:xfrm>
                  <a:off x="5938083" y="3145200"/>
                  <a:ext cx="2986099" cy="1090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2" name="Google Shape;472;p66"/>
                <p:cNvSpPr/>
                <p:nvPr/>
              </p:nvSpPr>
              <p:spPr>
                <a:xfrm>
                  <a:off x="6798525" y="4036600"/>
                  <a:ext cx="401400" cy="153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473" name="Google Shape;473;p66"/>
              <p:cNvPicPr preferRelativeResize="0"/>
              <p:nvPr/>
            </p:nvPicPr>
            <p:blipFill rotWithShape="1">
              <a:blip r:embed="rId3">
                <a:alphaModFix/>
              </a:blip>
              <a:srcRect l="2665" r="50743"/>
              <a:stretch/>
            </p:blipFill>
            <p:spPr>
              <a:xfrm>
                <a:off x="1677769" y="3145200"/>
                <a:ext cx="4260301" cy="1090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4" name="Google Shape;474;p66"/>
            <p:cNvSpPr txBox="1"/>
            <p:nvPr/>
          </p:nvSpPr>
          <p:spPr>
            <a:xfrm>
              <a:off x="6327675" y="4056025"/>
              <a:ext cx="482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МАТ</a:t>
              </a:r>
              <a:endParaRPr sz="10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7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Деонтическая необходимость</a:t>
            </a:r>
            <a:endParaRPr/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[[ Как чинить? ]]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/>
              <a:t>⭓ </a:t>
            </a:r>
            <a:r>
              <a:rPr lang="ru" sz="1700" b="1"/>
              <a:t>индикатив</a:t>
            </a:r>
            <a:r>
              <a:rPr lang="ru" sz="1700"/>
              <a:t>: добавить “...но он не уходит”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i="1"/>
              <a:t># </a:t>
            </a:r>
            <a:r>
              <a:rPr lang="ru" sz="1700" i="1"/>
              <a:t>Больница закрывается и Миша уходит, но он не уходит</a:t>
            </a:r>
            <a:endParaRPr i="1"/>
          </a:p>
        </p:txBody>
      </p:sp>
      <p:sp>
        <p:nvSpPr>
          <p:cNvPr id="481" name="Google Shape;481;p67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55</a:t>
            </a:fld>
            <a:endParaRPr/>
          </a:p>
        </p:txBody>
      </p:sp>
      <p:sp>
        <p:nvSpPr>
          <p:cNvPr id="482" name="Google Shape;482;p67"/>
          <p:cNvSpPr txBox="1"/>
          <p:nvPr/>
        </p:nvSpPr>
        <p:spPr>
          <a:xfrm>
            <a:off x="431275" y="2803325"/>
            <a:ext cx="77247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Вася должен мыть полы, но не моет.</a:t>
            </a: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какая тут может быть проблема?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Первое правило модальности: 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Вася должен быть русским!!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у нас не бывает так, чтобы что-то надо было делать, но это не делали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”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Деонтическая необходимость</a:t>
            </a:r>
            <a:endParaRPr/>
          </a:p>
        </p:txBody>
      </p:sp>
      <p:sp>
        <p:nvSpPr>
          <p:cNvPr id="488" name="Google Shape;488;p6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/>
              <a:t>[[ Как чинить? ]]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/>
              <a:t>⭓ юссив/оптатив</a:t>
            </a:r>
            <a:r>
              <a:rPr lang="ru" sz="1700"/>
              <a:t>: хабитуальные контексты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i="1"/>
              <a:t>У нас такие правила: вечером все гости должны уйти / ?пусть уходят.</a:t>
            </a:r>
            <a:endParaRPr sz="17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…но могут породить просто индикативную форму в хабитуалисе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/>
              <a:t>⭓ </a:t>
            </a:r>
            <a:r>
              <a:rPr lang="ru" sz="1700"/>
              <a:t>второе лицо вообще лучше не брать - точно выйдет императив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  <p:sp>
        <p:nvSpPr>
          <p:cNvPr id="489" name="Google Shape;489;p6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Эпистемическая необходимость</a:t>
            </a:r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Стимул: {Бабушка по выходным ходит в лес с подругами. Сегодня воскресенье и её нет дома.}</a:t>
            </a:r>
            <a:endParaRPr sz="17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i="1"/>
              <a:t>Должно быть, бабушка ушла в лес.</a:t>
            </a:r>
            <a:endParaRPr sz="17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Порождают:</a:t>
            </a:r>
            <a:endParaRPr sz="1700"/>
          </a:p>
        </p:txBody>
      </p:sp>
      <p:sp>
        <p:nvSpPr>
          <p:cNvPr id="496" name="Google Shape;496;p69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57</a:t>
            </a:fld>
            <a:endParaRPr/>
          </a:p>
        </p:txBody>
      </p:sp>
      <p:sp>
        <p:nvSpPr>
          <p:cNvPr id="497" name="Google Shape;497;p69"/>
          <p:cNvSpPr txBox="1"/>
          <p:nvPr/>
        </p:nvSpPr>
        <p:spPr>
          <a:xfrm>
            <a:off x="311700" y="3223850"/>
            <a:ext cx="79455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latin typeface="Fira Sans"/>
                <a:ea typeface="Fira Sans"/>
                <a:cs typeface="Fira Sans"/>
                <a:sym typeface="Fira Sans"/>
              </a:rPr>
              <a:t>индикатив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Бабушка ушла в лес</a:t>
            </a: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⭓ </a:t>
            </a:r>
            <a:r>
              <a:rPr lang="ru" sz="1700" b="1">
                <a:latin typeface="Fira Sans"/>
                <a:ea typeface="Fira Sans"/>
                <a:cs typeface="Fira Sans"/>
                <a:sym typeface="Fira Sans"/>
              </a:rPr>
              <a:t>ничего: </a:t>
            </a:r>
            <a:r>
              <a:rPr lang="ru" sz="1700" i="1">
                <a:latin typeface="Fira Sans"/>
                <a:ea typeface="Fira Sans"/>
                <a:cs typeface="Fira Sans"/>
                <a:sym typeface="Fira Sans"/>
              </a:rPr>
              <a:t>“должно быть… нет, у нас такого слова нет, не знаю как сказать” </a:t>
            </a:r>
            <a:r>
              <a:rPr lang="ru" sz="1700">
                <a:latin typeface="Fira Sans"/>
                <a:ea typeface="Fira Sans"/>
                <a:cs typeface="Fira Sans"/>
                <a:sym typeface="Fira Sans"/>
              </a:rPr>
              <a:t>(в языке модальность выражается морфологически)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Эпистемическая необходимость</a:t>
            </a:r>
            <a:endParaRPr/>
          </a:p>
        </p:txBody>
      </p:sp>
      <p:sp>
        <p:nvSpPr>
          <p:cNvPr id="503" name="Google Shape;503;p7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[[ Как чинить? ]]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/>
              <a:t>⭓ диалоги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 i="1"/>
              <a:t>Где бабушка?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 i="1"/>
              <a:t>Не знаю. Должно быть, в лес ушла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Добавление “Не знаю” творит чудеса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⭓ </a:t>
            </a:r>
            <a:r>
              <a:rPr lang="ru" sz="1800"/>
              <a:t>проблема недостающего слова не фиксится никак…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	может быть, у вас есть идеи</a:t>
            </a:r>
            <a:endParaRPr sz="1800"/>
          </a:p>
        </p:txBody>
      </p:sp>
      <p:sp>
        <p:nvSpPr>
          <p:cNvPr id="504" name="Google Shape;504;p7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 В ОБЩЕМ…</a:t>
            </a:r>
            <a:endParaRPr sz="2711"/>
          </a:p>
        </p:txBody>
      </p:sp>
      <p:sp>
        <p:nvSpPr>
          <p:cNvPr id="510" name="Google Shape;510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Наука работает так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Есть </a:t>
            </a:r>
            <a:r>
              <a:rPr lang="ru" b="1"/>
              <a:t>исследовательские программы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>
              <a:highlight>
                <a:srgbClr val="FFFF00"/>
              </a:highlight>
            </a:endParaRP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Мои примеры из лингвистики: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Теория грамматикализации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Московская лексико-типологическая группа (MLexT)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(Мейнстримовая?) генеративная грамматика (ГГ)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/>
              <a:t>…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В этом докладе: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 b="1"/>
              <a:t>Формальная семантика</a:t>
            </a:r>
            <a:r>
              <a:rPr lang="ru"/>
              <a:t> (формсем)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28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[[ </a:t>
            </a:r>
            <a:r>
              <a:rPr lang="ru" b="1"/>
              <a:t>Как работает теоретическая лингвистика?</a:t>
            </a:r>
            <a:r>
              <a:rPr lang="ru"/>
              <a:t> ]]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</a:rPr>
              <a:t>теория</a:t>
            </a:r>
            <a:r>
              <a:rPr lang="ru"/>
              <a:t> → </a:t>
            </a:r>
            <a:r>
              <a:rPr lang="ru">
                <a:solidFill>
                  <a:srgbClr val="CC0000"/>
                </a:solidFill>
              </a:rPr>
              <a:t>теория падает на новых данных</a:t>
            </a:r>
            <a:r>
              <a:rPr lang="ru"/>
              <a:t> → </a:t>
            </a:r>
            <a:r>
              <a:rPr lang="ru">
                <a:solidFill>
                  <a:srgbClr val="38761D"/>
                </a:solidFill>
              </a:rPr>
              <a:t>новая теория</a:t>
            </a:r>
            <a:r>
              <a:rPr lang="ru"/>
              <a:t> → 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/>
              <a:t>⭓ </a:t>
            </a:r>
            <a:r>
              <a:rPr lang="ru"/>
              <a:t>по идее, то же самое мы делаем с </a:t>
            </a:r>
            <a:r>
              <a:rPr lang="ru" b="1"/>
              <a:t>методологией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38761D"/>
                </a:solidFill>
              </a:rPr>
              <a:t>методология</a:t>
            </a:r>
            <a:r>
              <a:rPr lang="ru"/>
              <a:t> → </a:t>
            </a:r>
            <a:r>
              <a:rPr lang="ru">
                <a:solidFill>
                  <a:srgbClr val="CC0000"/>
                </a:solidFill>
              </a:rPr>
              <a:t>методология падает на новых данных</a:t>
            </a:r>
            <a:r>
              <a:rPr lang="ru"/>
              <a:t> → </a:t>
            </a:r>
            <a:r>
              <a:rPr lang="ru">
                <a:solidFill>
                  <a:srgbClr val="38761D"/>
                </a:solidFill>
              </a:rPr>
              <a:t>новая методология</a:t>
            </a:r>
            <a:r>
              <a:rPr lang="ru"/>
              <a:t> → …</a:t>
            </a:r>
            <a:endParaRPr/>
          </a:p>
        </p:txBody>
      </p:sp>
      <p:sp>
        <p:nvSpPr>
          <p:cNvPr id="517" name="Google Shape;517;p72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60</a:t>
            </a:fld>
            <a:endParaRPr/>
          </a:p>
        </p:txBody>
      </p:sp>
      <p:sp>
        <p:nvSpPr>
          <p:cNvPr id="518" name="Google Shape;518;p72"/>
          <p:cNvSpPr txBox="1"/>
          <p:nvPr/>
        </p:nvSpPr>
        <p:spPr>
          <a:xfrm>
            <a:off x="311700" y="3720600"/>
            <a:ext cx="8136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lang="ru" sz="1900" i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Ханты так не думают</a:t>
            </a:r>
            <a:r>
              <a:rPr lang="ru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 - не приговор нам как учёным, а шаг к полевой семантике будущего</a:t>
            </a:r>
            <a:endParaRPr sz="1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never be discouraged!!</a:t>
            </a:r>
            <a:endParaRPr/>
          </a:p>
        </p:txBody>
      </p:sp>
      <p:pic>
        <p:nvPicPr>
          <p:cNvPr id="519" name="Google Shape;5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488" y="4279150"/>
            <a:ext cx="998075" cy="12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барби-Литература</a:t>
            </a:r>
            <a:endParaRPr/>
          </a:p>
        </p:txBody>
      </p:sp>
      <p:sp>
        <p:nvSpPr>
          <p:cNvPr id="525" name="Google Shape;525;p73"/>
          <p:cNvSpPr txBox="1">
            <a:spLocks noGrp="1"/>
          </p:cNvSpPr>
          <p:nvPr>
            <p:ph type="body" idx="1"/>
          </p:nvPr>
        </p:nvSpPr>
        <p:spPr>
          <a:xfrm>
            <a:off x="0" y="923874"/>
            <a:ext cx="9087356" cy="4219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55600" lvl="0" indent="-355600" algn="l" rtl="0">
              <a:lnSpc>
                <a:spcPct val="120000"/>
              </a:lnSpc>
              <a:buNone/>
            </a:pPr>
            <a:r>
              <a:rPr lang="ru" sz="1600" dirty="0"/>
              <a:t>Lisa Matthewson (2014). Miss Smith's Bad Day. Totem Field Storyboards . Retrieved from http://www.totemfieldstoryboards.org on Sep 1, 2023.</a:t>
            </a:r>
            <a:endParaRPr sz="1600" dirty="0"/>
          </a:p>
          <a:p>
            <a:pPr marL="355600" lvl="0" indent="-355600" algn="l" rtl="0">
              <a:lnSpc>
                <a:spcPct val="12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/>
              <a:t>Bertrand, Anne, Yurika Aonuki, Sihwei Chen, Henry Davis, Joash Gambarage, Laura Griffin, Marianne Huijsmans, et al. 2022. Nobody’s Perfect. </a:t>
            </a:r>
            <a:r>
              <a:rPr lang="ru" sz="1600" i="1" dirty="0"/>
              <a:t>Languages</a:t>
            </a:r>
            <a:r>
              <a:rPr lang="ru" sz="1600" dirty="0"/>
              <a:t> 7(2), 148. doi:10.3390/languages7020148.</a:t>
            </a:r>
            <a:endParaRPr sz="1600" dirty="0"/>
          </a:p>
          <a:p>
            <a:pPr marL="355600" lvl="0" indent="-355600" algn="l" rtl="0">
              <a:lnSpc>
                <a:spcPct val="12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/>
              <a:t>Burton, Strang &amp; Lisa Matthewson. 2015. Targeted construction storyboards in semantic fieldwork. </a:t>
            </a:r>
            <a:r>
              <a:rPr lang="ru" sz="1600" i="1" dirty="0"/>
              <a:t>Methodologies in semantic fieldwork</a:t>
            </a:r>
            <a:r>
              <a:rPr lang="ru" sz="1600" dirty="0"/>
              <a:t>. Oxford University Press Oxford, 135–156.</a:t>
            </a:r>
            <a:endParaRPr sz="1600" dirty="0"/>
          </a:p>
          <a:p>
            <a:pPr marL="355600" lvl="0" indent="-355600" algn="l" rtl="0">
              <a:lnSpc>
                <a:spcPct val="12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/>
              <a:t>Chen, Sihwei, Vera Hohaus, Rebecca Laturnus, Meagan Louie, Lisa Matthewson, Hotze Rullmann, Ori Simchen, Claire K. Turner &amp; Jozina Vander Klok. 2017. </a:t>
            </a:r>
            <a:r>
              <a:rPr lang="ru" sz="1600" i="1" dirty="0"/>
              <a:t>Past possibility cross-linguistically: Evidence from twelve languages</a:t>
            </a:r>
            <a:r>
              <a:rPr lang="ru" sz="1600" dirty="0"/>
              <a:t>. . Vol. 1. Oxford University Press. doi:10.1093/acprof:oso/9780198718208.003.0012. https://academic.oup.com/book/35943/chapter/309592707 (24 January, 2023).</a:t>
            </a:r>
            <a:endParaRPr sz="1600" dirty="0"/>
          </a:p>
          <a:p>
            <a:pPr marL="355600" lvl="0" indent="-355600" algn="l" rtl="0">
              <a:lnSpc>
                <a:spcPct val="12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/>
              <a:t>Louie, Meagan. 2015. The problem with no-nonsense elicitation plans (for semantic fieldwork). </a:t>
            </a:r>
            <a:r>
              <a:rPr lang="ru" sz="1600" i="1" dirty="0"/>
              <a:t>Methodologies in semantic fieldwork</a:t>
            </a:r>
            <a:r>
              <a:rPr lang="ru" sz="1600" dirty="0"/>
              <a:t>. Nueva York: Oxford University Press, 47–71.</a:t>
            </a:r>
            <a:endParaRPr sz="1600" dirty="0"/>
          </a:p>
          <a:p>
            <a:pPr marL="355600" lvl="0" indent="-355600" algn="l" rtl="0">
              <a:lnSpc>
                <a:spcPct val="120000"/>
              </a:lnSpc>
              <a:buNone/>
            </a:pPr>
            <a:endParaRPr lang="ru-RU" sz="1600" dirty="0"/>
          </a:p>
        </p:txBody>
      </p:sp>
      <p:sp>
        <p:nvSpPr>
          <p:cNvPr id="526" name="Google Shape;526;p7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3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барби-Литература</a:t>
            </a:r>
            <a:endParaRPr/>
          </a:p>
        </p:txBody>
      </p:sp>
      <p:sp>
        <p:nvSpPr>
          <p:cNvPr id="525" name="Google Shape;525;p73"/>
          <p:cNvSpPr txBox="1">
            <a:spLocks noGrp="1"/>
          </p:cNvSpPr>
          <p:nvPr>
            <p:ph type="body" idx="1"/>
          </p:nvPr>
        </p:nvSpPr>
        <p:spPr>
          <a:xfrm>
            <a:off x="0" y="923874"/>
            <a:ext cx="9087356" cy="4219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55600" lvl="0" indent="-355600" algn="l" rtl="0">
              <a:lnSpc>
                <a:spcPct val="120000"/>
              </a:lnSpc>
              <a:buNone/>
            </a:pPr>
            <a:r>
              <a:rPr lang="ru" sz="1600" dirty="0"/>
              <a:t>Vander Klok, Jozina, Núbia Ferreira Rech &amp; Simone Guesser (eds.). 2022. </a:t>
            </a:r>
            <a:r>
              <a:rPr lang="ru" sz="1600" i="1" dirty="0"/>
              <a:t>Modality in Underdescribed Languages: Methods and Insights</a:t>
            </a:r>
            <a:r>
              <a:rPr lang="ru" sz="1600" dirty="0"/>
              <a:t>. De Gruyter. doi:10.1515/9783110721478. https://www.degruyter.com/document/doi/10.1515/9783110721478/html (28 April, 2023).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/>
              <a:t>Coppock, Elizabeth &amp; Beaver, David. 2015. Definiteness and determinacy. Linguistics and Philosophy 38(5). 377–435. DOI: https://doi.org/10.1007/s10988-015-9178-8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/>
              <a:t>Davis, Henry &amp; Gillon, Carrie &amp; Matthewson, Lisa. 2014. How to investigate linguistic diversity: Lessons from the Pacific Northwest. Language 90(4). e180–e226. DOI: https://doi.org/10.1353/lan.2014.0076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 err="1"/>
              <a:t>Kripke</a:t>
            </a:r>
            <a:r>
              <a:rPr lang="en-US" sz="1600" dirty="0"/>
              <a:t>, Saul A. 1980. Naming and necessity. Cambridge: Harvard University Press.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/>
              <a:t>Matthewson, Lisa. 2004. On the Methodology of Semantic Fieldwork. International Journal of American Linguistics 70(4). 369–415. DOI: https://doi.org/10.1086/429207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/>
              <a:t>Schwarz, Florian. 2009. Two Types of Definites in Natural Language. University of Massachusetts Amherst dissertation. https://doi.org/10.7275/1077454</a:t>
            </a:r>
          </a:p>
          <a:p>
            <a:pPr marL="355600" lvl="0" indent="-355600" algn="l" rtl="0">
              <a:lnSpc>
                <a:spcPct val="120000"/>
              </a:lnSpc>
              <a:buNone/>
            </a:pPr>
            <a:r>
              <a:rPr lang="en-US" sz="1600" dirty="0" err="1"/>
              <a:t>Tonhauser</a:t>
            </a:r>
            <a:r>
              <a:rPr lang="en-US" sz="1600" dirty="0"/>
              <a:t>, Judith &amp; Beaver, David &amp; Roberts, </a:t>
            </a:r>
            <a:r>
              <a:rPr lang="en-US" sz="1600" dirty="0" err="1"/>
              <a:t>Craige</a:t>
            </a:r>
            <a:r>
              <a:rPr lang="en-US" sz="1600" dirty="0"/>
              <a:t> &amp; Simons, Mandy. 2013. Toward a Taxonomy of Projective Content. Language 89(1). </a:t>
            </a:r>
            <a:r>
              <a:rPr lang="en-US" sz="1600"/>
              <a:t>66–109.</a:t>
            </a:r>
            <a:endParaRPr lang="ru-RU" sz="1600" dirty="0"/>
          </a:p>
        </p:txBody>
      </p:sp>
      <p:sp>
        <p:nvSpPr>
          <p:cNvPr id="526" name="Google Shape;526;p73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61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Наука работает так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Исследовательские программы бывают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 b="1">
                <a:solidFill>
                  <a:srgbClr val="117733"/>
                </a:solidFill>
              </a:rPr>
              <a:t>Прогрессивные</a:t>
            </a:r>
            <a:endParaRPr b="1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Они </a:t>
            </a:r>
            <a:r>
              <a:rPr lang="ru" sz="1800">
                <a:solidFill>
                  <a:srgbClr val="A5A5A5"/>
                </a:solidFill>
              </a:rPr>
              <a:t>(теории в рамках них)</a:t>
            </a:r>
            <a:r>
              <a:rPr lang="ru" sz="1800"/>
              <a:t> совершают предсказания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Многие их предсказания подтверждаются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В итоге мы открываем </a:t>
            </a:r>
            <a:r>
              <a:rPr lang="ru" sz="1800" b="1"/>
              <a:t>новые факты</a:t>
            </a:r>
            <a:r>
              <a:rPr lang="ru" sz="1800"/>
              <a:t>☺</a:t>
            </a:r>
            <a:endParaRPr>
              <a:highlight>
                <a:srgbClr val="FFFF00"/>
              </a:highlight>
            </a:endParaRP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b="1">
              <a:highlight>
                <a:srgbClr val="FFFF00"/>
              </a:highlight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"/>
              <a:buChar char="●"/>
            </a:pPr>
            <a:r>
              <a:rPr lang="ru" b="1">
                <a:solidFill>
                  <a:srgbClr val="CC9900"/>
                </a:solidFill>
              </a:rPr>
              <a:t>Деградирующие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Они либо не совершают предсказания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Либо их предсказания совсем не подтверждаются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sz="1800"/>
              <a:t>В итоге мы не открываем новые факты ☹ 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Наука работает так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467180" y="1125550"/>
            <a:ext cx="3571345" cy="35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125" y="1176300"/>
            <a:ext cx="4066754" cy="35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687600" y="1526375"/>
            <a:ext cx="1053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☺</a:t>
            </a:r>
            <a:endParaRPr sz="3900"/>
          </a:p>
        </p:txBody>
      </p:sp>
      <p:sp>
        <p:nvSpPr>
          <p:cNvPr id="111" name="Google Shape;111;p20"/>
          <p:cNvSpPr txBox="1"/>
          <p:nvPr/>
        </p:nvSpPr>
        <p:spPr>
          <a:xfrm>
            <a:off x="8267175" y="2091850"/>
            <a:ext cx="648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☹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79275" y="122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Fira Sans Medium"/>
              <a:buNone/>
            </a:pPr>
            <a:r>
              <a:rPr lang="ru"/>
              <a:t>Формсем как исследовательская программа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"/>
              <a:t>явно прогрессивен.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r>
              <a:rPr lang="ru"/>
              <a:t>За последние сорок лет формальные семантисты и семантистки достигли больших результатов </a:t>
            </a:r>
            <a:r>
              <a:rPr lang="ru">
                <a:solidFill>
                  <a:srgbClr val="A5A5A5"/>
                </a:solidFill>
              </a:rPr>
              <a:t>(в смысле как выше)</a:t>
            </a:r>
            <a:r>
              <a:rPr lang="ru"/>
              <a:t> буквально во всех областях теоретической семантики </a:t>
            </a:r>
            <a:r>
              <a:rPr lang="ru">
                <a:solidFill>
                  <a:srgbClr val="A5A5A5"/>
                </a:solidFill>
              </a:rPr>
              <a:t>(с одной оговоркой?)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600"/>
              <a:t>В теории аспекта, времени, наклонения и модальности и в теории аргументной структуры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600"/>
              <a:t>В теории именной и наречной квантификации и в теории NPI, отрицания и т. п.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600"/>
              <a:t>В теории детерминации, в теории числа и в теории анафоры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600"/>
              <a:t>В теории импликаций (пресуппозиций, импликатур и иже с ними)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ru" sz="1600"/>
              <a:t>В теории вопросов и утверждений, структуры дискурса, структуры диалога и т. п.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367083" y="4630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3679</Words>
  <Application>Microsoft Office PowerPoint</Application>
  <PresentationFormat>On-screen Show (16:9)</PresentationFormat>
  <Paragraphs>487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Fira Sans SemiBold</vt:lpstr>
      <vt:lpstr>Fira Sans Medium</vt:lpstr>
      <vt:lpstr>Lato</vt:lpstr>
      <vt:lpstr>Pacifico</vt:lpstr>
      <vt:lpstr>Fira Sans</vt:lpstr>
      <vt:lpstr>Simple Light</vt:lpstr>
      <vt:lpstr>Эли***ация 2.0</vt:lpstr>
      <vt:lpstr>PowerPoint Presentation</vt:lpstr>
      <vt:lpstr>ФОРМСЕМ ПОЛЮ</vt:lpstr>
      <vt:lpstr>Наука работает так</vt:lpstr>
      <vt:lpstr>Наука работает так</vt:lpstr>
      <vt:lpstr>Наука работает так</vt:lpstr>
      <vt:lpstr>Наука работает так</vt:lpstr>
      <vt:lpstr>Наука работает так</vt:lpstr>
      <vt:lpstr>Формсем как исследовательская программа</vt:lpstr>
      <vt:lpstr>Формсем как исследовательская программа, пример</vt:lpstr>
      <vt:lpstr>Формсем как исследовательская программа, пример</vt:lpstr>
      <vt:lpstr>Всё в хозяйстве пригодится</vt:lpstr>
      <vt:lpstr>Что мы думаем про подход Davis, Gillon &amp; Matthewson 2014?</vt:lpstr>
      <vt:lpstr>ПРОБЛЕМЫ С ФОРМСЕМОМ</vt:lpstr>
      <vt:lpstr>“Ханты так не мыслят”</vt:lpstr>
      <vt:lpstr>“Ханты так не мыслят” </vt:lpstr>
      <vt:lpstr>ПОЛЕВОЙ ФОРМСЕМ</vt:lpstr>
      <vt:lpstr>Что делать?</vt:lpstr>
      <vt:lpstr>Методология полевой семантики по Мэттьюсон</vt:lpstr>
      <vt:lpstr>Методология полевой семантики по Мэттьюсон</vt:lpstr>
      <vt:lpstr>Экологичная эли***ация</vt:lpstr>
      <vt:lpstr>Методология полевой семантики по Мэттьюсон</vt:lpstr>
      <vt:lpstr>КОНТЕКСТ</vt:lpstr>
      <vt:lpstr>Как представлять контекст</vt:lpstr>
      <vt:lpstr>Как интерпретировать суждения</vt:lpstr>
      <vt:lpstr>Полевая семантика в одном слайде</vt:lpstr>
      <vt:lpstr>КЕЙС-СТАДИ 1: ОПРЕДЕЛЁННЫЕ ДЕСКРИПЦИИ В СЕВЕРНОХАНТЫЙСКОМ</vt:lpstr>
      <vt:lpstr>Определённость посессивных ИГ</vt:lpstr>
      <vt:lpstr>Определённость посессивных ИГ</vt:lpstr>
      <vt:lpstr>“Ханты так не мыслят”</vt:lpstr>
      <vt:lpstr>Интенсиональная жёсткость имён собственных</vt:lpstr>
      <vt:lpstr>Интенсиональная жёсткость имён собственных</vt:lpstr>
      <vt:lpstr>Интенсиональная жёсткость имён собственных</vt:lpstr>
      <vt:lpstr>УРА!!</vt:lpstr>
      <vt:lpstr>ЧЕМ ДАЛЬШЕ В ЛЕС ТЕМ ТОЛЩЕ КОНТЕКСТ</vt:lpstr>
      <vt:lpstr>Проблема 1</vt:lpstr>
      <vt:lpstr>Проблема 2</vt:lpstr>
      <vt:lpstr>Нарративная эли***ация!!</vt:lpstr>
      <vt:lpstr>Storyboards</vt:lpstr>
      <vt:lpstr>Это как?</vt:lpstr>
      <vt:lpstr>Storyboards </vt:lpstr>
      <vt:lpstr>PowerPoint Presentation</vt:lpstr>
      <vt:lpstr>Нарративы</vt:lpstr>
      <vt:lpstr>Нарративы</vt:lpstr>
      <vt:lpstr>КЕЙС-СТАДИ 2: КАК ДОБЫТЬ МОДАЛЬНОСТЬ  ПРИ ПОМОЩИ ГОТОВОЙ АНКЕТЫ Khanty &amp; Forest Nenets ed.</vt:lpstr>
      <vt:lpstr>Готовые анкеты</vt:lpstr>
      <vt:lpstr>Готовые анкеты</vt:lpstr>
      <vt:lpstr>Modal questionnaire</vt:lpstr>
      <vt:lpstr>Modal questionnaire</vt:lpstr>
      <vt:lpstr>Modal questionnaire</vt:lpstr>
      <vt:lpstr>Что может пойти не так?</vt:lpstr>
      <vt:lpstr>Различение необходимости и возможности</vt:lpstr>
      <vt:lpstr>Деонтическая необходимость</vt:lpstr>
      <vt:lpstr>Деонтическая необходимость</vt:lpstr>
      <vt:lpstr>Деонтическая необходимость</vt:lpstr>
      <vt:lpstr>Деонтическая необходимость</vt:lpstr>
      <vt:lpstr>Эпистемическая необходимость</vt:lpstr>
      <vt:lpstr>Эпистемическая необходимость</vt:lpstr>
      <vt:lpstr> В ОБЩЕМ…</vt:lpstr>
      <vt:lpstr>PowerPoint Presentation</vt:lpstr>
      <vt:lpstr>барби-Литература</vt:lpstr>
      <vt:lpstr>барби-Литература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Эли***ация 2.0</dc:title>
  <cp:lastModifiedBy>Михайлов Степан Кириллович</cp:lastModifiedBy>
  <cp:revision>1</cp:revision>
  <dcterms:modified xsi:type="dcterms:W3CDTF">2023-09-26T11:53:27Z</dcterms:modified>
</cp:coreProperties>
</file>